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61" r:id="rId2"/>
    <p:sldId id="317" r:id="rId3"/>
    <p:sldId id="357" r:id="rId4"/>
    <p:sldId id="318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279" r:id="rId13"/>
    <p:sldId id="358" r:id="rId14"/>
    <p:sldId id="308" r:id="rId15"/>
    <p:sldId id="282" r:id="rId16"/>
    <p:sldId id="283" r:id="rId17"/>
    <p:sldId id="369" r:id="rId18"/>
    <p:sldId id="324" r:id="rId19"/>
    <p:sldId id="370" r:id="rId20"/>
    <p:sldId id="371" r:id="rId21"/>
    <p:sldId id="291" r:id="rId22"/>
    <p:sldId id="376" r:id="rId23"/>
    <p:sldId id="292" r:id="rId24"/>
    <p:sldId id="378" r:id="rId25"/>
    <p:sldId id="327" r:id="rId26"/>
    <p:sldId id="380" r:id="rId27"/>
    <p:sldId id="379" r:id="rId28"/>
    <p:sldId id="381" r:id="rId29"/>
    <p:sldId id="373" r:id="rId30"/>
    <p:sldId id="359" r:id="rId31"/>
    <p:sldId id="330" r:id="rId32"/>
    <p:sldId id="374" r:id="rId33"/>
    <p:sldId id="333" r:id="rId34"/>
    <p:sldId id="375" r:id="rId35"/>
    <p:sldId id="387" r:id="rId36"/>
    <p:sldId id="382" r:id="rId37"/>
    <p:sldId id="383" r:id="rId38"/>
    <p:sldId id="384" r:id="rId39"/>
    <p:sldId id="385" r:id="rId40"/>
    <p:sldId id="360" r:id="rId41"/>
    <p:sldId id="353" r:id="rId42"/>
    <p:sldId id="295" r:id="rId43"/>
    <p:sldId id="35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810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1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2k3-simres-1\data%20files\BRYDATA\Chestnut%20Adam%20file\2012\Onondaga%20Inoculation%202012\Chestnut%20analysis%20means%2020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2k3-simres-1\data%20files\BRYDATA\Chestnut%20Adam%20file\2012\Onondaga%20Inoculation%202012\Chestnut%20analysis%20means%202012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2k3-simres-1\data%20files\BRYDATA\Chestnut%20Adam%20file\2012\Onondaga%20Inoculation%202012\Both%20years%202011-2012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2k3-simres-1\data%20files\BRYDATA\Chestnut\Chestnut%20nut%20size%202012-13\Nut%20frequency%20Onondaga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2k3-simres-1\data%20files\BRYDATA\Chestnut\Chestnut%20nut%20size%202012-13\Nut%20frequency%20Onondaga%20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2k3-simres-1\data%20files\BRYDATA\Chestnut\Chestnut%20nut%20size%202012-13\Nut%20frequency%20Riverbend%20Farm%20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2k3-simres-1\data%20files\BRYDATA\Chestnut\Chestnut%20nut%20size%202012-13\Nut%20frequency%20Riverbend%20Farm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chart>
    <c:title>
      <c:tx>
        <c:rich>
          <a:bodyPr/>
          <a:lstStyle/>
          <a:p>
            <a:pPr>
              <a:defRPr/>
            </a:pPr>
            <a:r>
              <a:rPr lang="en-US"/>
              <a:t>Onondaga Farms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169961771082965"/>
          <c:y val="0.14804930633670793"/>
          <c:w val="0.69613574118452592"/>
          <c:h val="0.63735755601082855"/>
        </c:manualLayout>
      </c:layout>
      <c:barChart>
        <c:barDir val="col"/>
        <c:grouping val="clustered"/>
        <c:ser>
          <c:idx val="0"/>
          <c:order val="0"/>
          <c:tx>
            <c:v>Canadian</c:v>
          </c:tx>
          <c:cat>
            <c:numRef>
              <c:f>Riverbend!$P$32:$P$51</c:f>
              <c:numCache>
                <c:formatCode>0</c:formatCode>
                <c:ptCount val="20"/>
                <c:pt idx="0">
                  <c:v>20.5717742</c:v>
                </c:pt>
                <c:pt idx="1">
                  <c:v>41.1435484</c:v>
                </c:pt>
                <c:pt idx="2">
                  <c:v>61.715322600000007</c:v>
                </c:pt>
                <c:pt idx="3">
                  <c:v>82.2870968</c:v>
                </c:pt>
                <c:pt idx="4">
                  <c:v>102.85887099999997</c:v>
                </c:pt>
                <c:pt idx="5">
                  <c:v>123.43064520000001</c:v>
                </c:pt>
                <c:pt idx="6">
                  <c:v>144.00241940000004</c:v>
                </c:pt>
                <c:pt idx="7">
                  <c:v>164.57419359999997</c:v>
                </c:pt>
                <c:pt idx="8">
                  <c:v>185.14596779999997</c:v>
                </c:pt>
                <c:pt idx="9">
                  <c:v>205.71774199999999</c:v>
                </c:pt>
                <c:pt idx="10">
                  <c:v>226.28951619999998</c:v>
                </c:pt>
                <c:pt idx="11">
                  <c:v>246.86129040000003</c:v>
                </c:pt>
                <c:pt idx="12">
                  <c:v>267.43306459999997</c:v>
                </c:pt>
                <c:pt idx="13">
                  <c:v>288.00483880000002</c:v>
                </c:pt>
                <c:pt idx="14">
                  <c:v>308.57661299999995</c:v>
                </c:pt>
                <c:pt idx="15">
                  <c:v>329.1483872</c:v>
                </c:pt>
                <c:pt idx="16">
                  <c:v>349.72016139999999</c:v>
                </c:pt>
                <c:pt idx="17">
                  <c:v>370.29193559999993</c:v>
                </c:pt>
                <c:pt idx="18">
                  <c:v>390.86370979999992</c:v>
                </c:pt>
                <c:pt idx="19">
                  <c:v>411.43548399999992</c:v>
                </c:pt>
              </c:numCache>
            </c:numRef>
          </c:cat>
          <c:val>
            <c:numRef>
              <c:f>Onondaga!$R$7:$R$26</c:f>
              <c:numCache>
                <c:formatCode>General</c:formatCode>
                <c:ptCount val="20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9</c:v>
                </c:pt>
                <c:pt idx="4">
                  <c:v>19</c:v>
                </c:pt>
                <c:pt idx="5">
                  <c:v>23</c:v>
                </c:pt>
                <c:pt idx="6">
                  <c:v>14</c:v>
                </c:pt>
                <c:pt idx="7">
                  <c:v>10</c:v>
                </c:pt>
                <c:pt idx="8">
                  <c:v>5</c:v>
                </c:pt>
                <c:pt idx="9">
                  <c:v>4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1"/>
          <c:order val="1"/>
          <c:tx>
            <c:v>Hybrid</c:v>
          </c:tx>
          <c:cat>
            <c:numRef>
              <c:f>Riverbend!$P$32:$P$51</c:f>
              <c:numCache>
                <c:formatCode>0</c:formatCode>
                <c:ptCount val="20"/>
                <c:pt idx="0">
                  <c:v>20.5717742</c:v>
                </c:pt>
                <c:pt idx="1">
                  <c:v>41.1435484</c:v>
                </c:pt>
                <c:pt idx="2">
                  <c:v>61.715322600000007</c:v>
                </c:pt>
                <c:pt idx="3">
                  <c:v>82.2870968</c:v>
                </c:pt>
                <c:pt idx="4">
                  <c:v>102.85887099999997</c:v>
                </c:pt>
                <c:pt idx="5">
                  <c:v>123.43064520000001</c:v>
                </c:pt>
                <c:pt idx="6">
                  <c:v>144.00241940000004</c:v>
                </c:pt>
                <c:pt idx="7">
                  <c:v>164.57419359999997</c:v>
                </c:pt>
                <c:pt idx="8">
                  <c:v>185.14596779999997</c:v>
                </c:pt>
                <c:pt idx="9">
                  <c:v>205.71774199999999</c:v>
                </c:pt>
                <c:pt idx="10">
                  <c:v>226.28951619999998</c:v>
                </c:pt>
                <c:pt idx="11">
                  <c:v>246.86129040000003</c:v>
                </c:pt>
                <c:pt idx="12">
                  <c:v>267.43306459999997</c:v>
                </c:pt>
                <c:pt idx="13">
                  <c:v>288.00483880000002</c:v>
                </c:pt>
                <c:pt idx="14">
                  <c:v>308.57661299999995</c:v>
                </c:pt>
                <c:pt idx="15">
                  <c:v>329.1483872</c:v>
                </c:pt>
                <c:pt idx="16">
                  <c:v>349.72016139999999</c:v>
                </c:pt>
                <c:pt idx="17">
                  <c:v>370.29193559999993</c:v>
                </c:pt>
                <c:pt idx="18">
                  <c:v>390.86370979999992</c:v>
                </c:pt>
                <c:pt idx="19">
                  <c:v>411.43548399999992</c:v>
                </c:pt>
              </c:numCache>
            </c:numRef>
          </c:cat>
          <c:val>
            <c:numRef>
              <c:f>Onondaga!$R$31:$R$50</c:f>
              <c:numCache>
                <c:formatCode>General</c:formatCode>
                <c:ptCount val="20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12</c:v>
                </c:pt>
                <c:pt idx="5">
                  <c:v>13</c:v>
                </c:pt>
                <c:pt idx="6">
                  <c:v>12</c:v>
                </c:pt>
                <c:pt idx="7">
                  <c:v>8</c:v>
                </c:pt>
                <c:pt idx="8">
                  <c:v>4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axId val="78370688"/>
        <c:axId val="78903168"/>
      </c:barChart>
      <c:catAx>
        <c:axId val="783706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Daily rate of increase in Lesion</a:t>
                </a:r>
                <a:r>
                  <a:rPr lang="en-US" baseline="0"/>
                  <a:t> Area mm</a:t>
                </a:r>
                <a:r>
                  <a:rPr lang="en-US" baseline="30000"/>
                  <a:t>2</a:t>
                </a:r>
                <a:r>
                  <a:rPr lang="en-US" baseline="0"/>
                  <a:t>/day</a:t>
                </a:r>
                <a:endParaRPr lang="en-US"/>
              </a:p>
            </c:rich>
          </c:tx>
          <c:layout/>
        </c:title>
        <c:numFmt formatCode="0" sourceLinked="1"/>
        <c:tickLblPos val="nextTo"/>
        <c:crossAx val="78903168"/>
        <c:crosses val="autoZero"/>
        <c:auto val="1"/>
        <c:lblAlgn val="ctr"/>
        <c:lblOffset val="100"/>
      </c:catAx>
      <c:valAx>
        <c:axId val="789031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78370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title>
      <c:tx>
        <c:rich>
          <a:bodyPr/>
          <a:lstStyle/>
          <a:p>
            <a:pPr>
              <a:defRPr/>
            </a:pPr>
            <a:r>
              <a:rPr lang="en-US"/>
              <a:t>Riverbend Farms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037450963790816"/>
          <c:y val="0.15418293716420248"/>
          <c:w val="0.70974868060847263"/>
          <c:h val="0.63735755601082833"/>
        </c:manualLayout>
      </c:layout>
      <c:barChart>
        <c:barDir val="col"/>
        <c:grouping val="clustered"/>
        <c:ser>
          <c:idx val="0"/>
          <c:order val="0"/>
          <c:tx>
            <c:v>Canadian</c:v>
          </c:tx>
          <c:cat>
            <c:numRef>
              <c:f>Riverbend!$P$32:$P$51</c:f>
              <c:numCache>
                <c:formatCode>0</c:formatCode>
                <c:ptCount val="20"/>
                <c:pt idx="0">
                  <c:v>20.5717742</c:v>
                </c:pt>
                <c:pt idx="1">
                  <c:v>41.1435484</c:v>
                </c:pt>
                <c:pt idx="2">
                  <c:v>61.715322600000007</c:v>
                </c:pt>
                <c:pt idx="3">
                  <c:v>82.2870968</c:v>
                </c:pt>
                <c:pt idx="4">
                  <c:v>102.85887099999997</c:v>
                </c:pt>
                <c:pt idx="5">
                  <c:v>123.43064520000001</c:v>
                </c:pt>
                <c:pt idx="6">
                  <c:v>144.00241940000004</c:v>
                </c:pt>
                <c:pt idx="7">
                  <c:v>164.57419359999997</c:v>
                </c:pt>
                <c:pt idx="8">
                  <c:v>185.14596779999997</c:v>
                </c:pt>
                <c:pt idx="9">
                  <c:v>205.71774199999999</c:v>
                </c:pt>
                <c:pt idx="10">
                  <c:v>226.28951619999998</c:v>
                </c:pt>
                <c:pt idx="11">
                  <c:v>246.86129040000003</c:v>
                </c:pt>
                <c:pt idx="12">
                  <c:v>267.43306459999997</c:v>
                </c:pt>
                <c:pt idx="13">
                  <c:v>288.00483880000002</c:v>
                </c:pt>
                <c:pt idx="14">
                  <c:v>308.57661299999995</c:v>
                </c:pt>
                <c:pt idx="15">
                  <c:v>329.1483872</c:v>
                </c:pt>
                <c:pt idx="16">
                  <c:v>349.72016139999999</c:v>
                </c:pt>
                <c:pt idx="17">
                  <c:v>370.29193559999993</c:v>
                </c:pt>
                <c:pt idx="18">
                  <c:v>390.86370979999992</c:v>
                </c:pt>
                <c:pt idx="19">
                  <c:v>411.43548399999992</c:v>
                </c:pt>
              </c:numCache>
            </c:numRef>
          </c:cat>
          <c:val>
            <c:numRef>
              <c:f>Riverbend!$R$7:$R$26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15</c:v>
                </c:pt>
                <c:pt idx="6">
                  <c:v>9</c:v>
                </c:pt>
                <c:pt idx="7">
                  <c:v>9</c:v>
                </c:pt>
                <c:pt idx="8">
                  <c:v>6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ser>
          <c:idx val="1"/>
          <c:order val="1"/>
          <c:tx>
            <c:v>Hybrid</c:v>
          </c:tx>
          <c:cat>
            <c:numRef>
              <c:f>Riverbend!$P$32:$P$51</c:f>
              <c:numCache>
                <c:formatCode>0</c:formatCode>
                <c:ptCount val="20"/>
                <c:pt idx="0">
                  <c:v>20.5717742</c:v>
                </c:pt>
                <c:pt idx="1">
                  <c:v>41.1435484</c:v>
                </c:pt>
                <c:pt idx="2">
                  <c:v>61.715322600000007</c:v>
                </c:pt>
                <c:pt idx="3">
                  <c:v>82.2870968</c:v>
                </c:pt>
                <c:pt idx="4">
                  <c:v>102.85887099999997</c:v>
                </c:pt>
                <c:pt idx="5">
                  <c:v>123.43064520000001</c:v>
                </c:pt>
                <c:pt idx="6">
                  <c:v>144.00241940000004</c:v>
                </c:pt>
                <c:pt idx="7">
                  <c:v>164.57419359999997</c:v>
                </c:pt>
                <c:pt idx="8">
                  <c:v>185.14596779999997</c:v>
                </c:pt>
                <c:pt idx="9">
                  <c:v>205.71774199999999</c:v>
                </c:pt>
                <c:pt idx="10">
                  <c:v>226.28951619999998</c:v>
                </c:pt>
                <c:pt idx="11">
                  <c:v>246.86129040000003</c:v>
                </c:pt>
                <c:pt idx="12">
                  <c:v>267.43306459999997</c:v>
                </c:pt>
                <c:pt idx="13">
                  <c:v>288.00483880000002</c:v>
                </c:pt>
                <c:pt idx="14">
                  <c:v>308.57661299999995</c:v>
                </c:pt>
                <c:pt idx="15">
                  <c:v>329.1483872</c:v>
                </c:pt>
                <c:pt idx="16">
                  <c:v>349.72016139999999</c:v>
                </c:pt>
                <c:pt idx="17">
                  <c:v>370.29193559999993</c:v>
                </c:pt>
                <c:pt idx="18">
                  <c:v>390.86370979999992</c:v>
                </c:pt>
                <c:pt idx="19">
                  <c:v>411.43548399999992</c:v>
                </c:pt>
              </c:numCache>
            </c:numRef>
          </c:cat>
          <c:val>
            <c:numRef>
              <c:f>Riverbend!$R$32:$R$51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  <c:pt idx="5">
                  <c:v>13</c:v>
                </c:pt>
                <c:pt idx="6">
                  <c:v>8</c:v>
                </c:pt>
                <c:pt idx="7">
                  <c:v>8</c:v>
                </c:pt>
                <c:pt idx="8">
                  <c:v>6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</c:ser>
        <c:axId val="79325824"/>
        <c:axId val="79340288"/>
      </c:barChart>
      <c:catAx>
        <c:axId val="793258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Daily rate of increase in Lesion</a:t>
                </a:r>
                <a:r>
                  <a:rPr lang="en-US" baseline="0"/>
                  <a:t> Area mm</a:t>
                </a:r>
                <a:r>
                  <a:rPr lang="en-US" baseline="30000"/>
                  <a:t>2</a:t>
                </a:r>
                <a:r>
                  <a:rPr lang="en-US" baseline="0"/>
                  <a:t>/day</a:t>
                </a:r>
                <a:endParaRPr lang="en-US"/>
              </a:p>
            </c:rich>
          </c:tx>
          <c:layout/>
        </c:title>
        <c:numFmt formatCode="0" sourceLinked="1"/>
        <c:tickLblPos val="nextTo"/>
        <c:crossAx val="79340288"/>
        <c:crosses val="autoZero"/>
        <c:auto val="1"/>
        <c:lblAlgn val="ctr"/>
        <c:lblOffset val="100"/>
      </c:catAx>
      <c:valAx>
        <c:axId val="793402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793258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style val="1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CA"/>
              <a:t>Daily increase in lesion area at Onondaga Farms   2011-2012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2980453101257081"/>
          <c:y val="4.2154161552923231E-2"/>
          <c:w val="0.72009790716949895"/>
          <c:h val="0.74241865125878581"/>
        </c:manualLayout>
      </c:layout>
      <c:scatterChart>
        <c:scatterStyle val="lineMarker"/>
        <c:ser>
          <c:idx val="0"/>
          <c:order val="0"/>
          <c:tx>
            <c:v>Canadian</c:v>
          </c:tx>
          <c:spPr>
            <a:ln w="28575">
              <a:noFill/>
            </a:ln>
          </c:spPr>
          <c:xVal>
            <c:numRef>
              <c:f>'Both farms 2011-2012'!$Y$3:$Y$19</c:f>
              <c:numCache>
                <c:formatCode>General</c:formatCode>
                <c:ptCount val="17"/>
                <c:pt idx="0">
                  <c:v>198.370968</c:v>
                </c:pt>
                <c:pt idx="1">
                  <c:v>154.32258100000001</c:v>
                </c:pt>
                <c:pt idx="2">
                  <c:v>336.54838699999999</c:v>
                </c:pt>
                <c:pt idx="3">
                  <c:v>154.25806499999999</c:v>
                </c:pt>
                <c:pt idx="4">
                  <c:v>196.22580600000001</c:v>
                </c:pt>
                <c:pt idx="5">
                  <c:v>269.82258100000001</c:v>
                </c:pt>
                <c:pt idx="6">
                  <c:v>89.758065000000002</c:v>
                </c:pt>
                <c:pt idx="7">
                  <c:v>126.532258</c:v>
                </c:pt>
                <c:pt idx="8">
                  <c:v>98.935484000000002</c:v>
                </c:pt>
                <c:pt idx="9">
                  <c:v>237.69354799999999</c:v>
                </c:pt>
                <c:pt idx="10">
                  <c:v>213.70967699999997</c:v>
                </c:pt>
                <c:pt idx="11">
                  <c:v>130.67741900000001</c:v>
                </c:pt>
                <c:pt idx="12">
                  <c:v>135.45161300000001</c:v>
                </c:pt>
                <c:pt idx="13">
                  <c:v>90.354838999999984</c:v>
                </c:pt>
                <c:pt idx="14">
                  <c:v>225.46774200000002</c:v>
                </c:pt>
                <c:pt idx="15">
                  <c:v>189.33871000000002</c:v>
                </c:pt>
                <c:pt idx="16">
                  <c:v>174.85483900000003</c:v>
                </c:pt>
              </c:numCache>
            </c:numRef>
          </c:xVal>
          <c:yVal>
            <c:numRef>
              <c:f>'Both farms 2011-2012'!$M$3:$M$19</c:f>
              <c:numCache>
                <c:formatCode>General</c:formatCode>
                <c:ptCount val="17"/>
                <c:pt idx="0">
                  <c:v>135.935484</c:v>
                </c:pt>
                <c:pt idx="1">
                  <c:v>91.887096999999983</c:v>
                </c:pt>
                <c:pt idx="2">
                  <c:v>118.42854800000001</c:v>
                </c:pt>
                <c:pt idx="3">
                  <c:v>146.790323</c:v>
                </c:pt>
                <c:pt idx="4">
                  <c:v>96.177419</c:v>
                </c:pt>
                <c:pt idx="5">
                  <c:v>154.88948400000001</c:v>
                </c:pt>
                <c:pt idx="6">
                  <c:v>69.870967999999991</c:v>
                </c:pt>
                <c:pt idx="7">
                  <c:v>117.19354800000001</c:v>
                </c:pt>
                <c:pt idx="8">
                  <c:v>151.14516099999997</c:v>
                </c:pt>
                <c:pt idx="9">
                  <c:v>138.21396799999997</c:v>
                </c:pt>
                <c:pt idx="10">
                  <c:v>134</c:v>
                </c:pt>
                <c:pt idx="11">
                  <c:v>81.967742000000001</c:v>
                </c:pt>
                <c:pt idx="12">
                  <c:v>154.14516099999997</c:v>
                </c:pt>
                <c:pt idx="13">
                  <c:v>93.580645000000004</c:v>
                </c:pt>
                <c:pt idx="14">
                  <c:v>87.193547999999993</c:v>
                </c:pt>
                <c:pt idx="15">
                  <c:v>103.887097</c:v>
                </c:pt>
                <c:pt idx="16">
                  <c:v>97.161289999999994</c:v>
                </c:pt>
              </c:numCache>
            </c:numRef>
          </c:yVal>
        </c:ser>
        <c:ser>
          <c:idx val="1"/>
          <c:order val="1"/>
          <c:tx>
            <c:v>Hybrid</c:v>
          </c:tx>
          <c:spPr>
            <a:ln w="28575">
              <a:noFill/>
            </a:ln>
          </c:spPr>
          <c:xVal>
            <c:numRef>
              <c:f>'Both farms 2011-2012'!$Y$20:$Y$72</c:f>
              <c:numCache>
                <c:formatCode>General</c:formatCode>
                <c:ptCount val="53"/>
                <c:pt idx="0">
                  <c:v>165.74193499999998</c:v>
                </c:pt>
                <c:pt idx="1">
                  <c:v>137.14516099999997</c:v>
                </c:pt>
                <c:pt idx="2">
                  <c:v>59.919355000000003</c:v>
                </c:pt>
                <c:pt idx="3">
                  <c:v>396.41935499999994</c:v>
                </c:pt>
                <c:pt idx="4">
                  <c:v>177.98387099999999</c:v>
                </c:pt>
                <c:pt idx="5">
                  <c:v>12.048388999999998</c:v>
                </c:pt>
                <c:pt idx="6">
                  <c:v>135.85483900000003</c:v>
                </c:pt>
                <c:pt idx="7">
                  <c:v>141.564516</c:v>
                </c:pt>
                <c:pt idx="8">
                  <c:v>172.25806499999999</c:v>
                </c:pt>
                <c:pt idx="9">
                  <c:v>103.967742</c:v>
                </c:pt>
                <c:pt idx="10">
                  <c:v>111.54838700000001</c:v>
                </c:pt>
                <c:pt idx="11">
                  <c:v>111.387097</c:v>
                </c:pt>
                <c:pt idx="12">
                  <c:v>20.435483999999995</c:v>
                </c:pt>
                <c:pt idx="13">
                  <c:v>136.30645200000001</c:v>
                </c:pt>
                <c:pt idx="14">
                  <c:v>129.04838700000002</c:v>
                </c:pt>
                <c:pt idx="15">
                  <c:v>289.64516099999997</c:v>
                </c:pt>
                <c:pt idx="16">
                  <c:v>184.70967699999997</c:v>
                </c:pt>
                <c:pt idx="17">
                  <c:v>159.19354799999999</c:v>
                </c:pt>
                <c:pt idx="18">
                  <c:v>152.95161300000001</c:v>
                </c:pt>
                <c:pt idx="19">
                  <c:v>156.75806499999999</c:v>
                </c:pt>
                <c:pt idx="20">
                  <c:v>42.919355000000003</c:v>
                </c:pt>
                <c:pt idx="21">
                  <c:v>49.596774000000003</c:v>
                </c:pt>
                <c:pt idx="22">
                  <c:v>117.209677</c:v>
                </c:pt>
                <c:pt idx="23">
                  <c:v>181.54830700000002</c:v>
                </c:pt>
                <c:pt idx="24">
                  <c:v>181.54838700000002</c:v>
                </c:pt>
                <c:pt idx="25">
                  <c:v>256.209677</c:v>
                </c:pt>
                <c:pt idx="26">
                  <c:v>117.37096799999999</c:v>
                </c:pt>
                <c:pt idx="27">
                  <c:v>36.645161000000002</c:v>
                </c:pt>
                <c:pt idx="28">
                  <c:v>158.22580600000001</c:v>
                </c:pt>
                <c:pt idx="29">
                  <c:v>132.72580600000001</c:v>
                </c:pt>
                <c:pt idx="30">
                  <c:v>510.61290300000002</c:v>
                </c:pt>
                <c:pt idx="31">
                  <c:v>10.645160999999998</c:v>
                </c:pt>
                <c:pt idx="32">
                  <c:v>176.435484</c:v>
                </c:pt>
                <c:pt idx="33">
                  <c:v>148.38709700000004</c:v>
                </c:pt>
                <c:pt idx="34">
                  <c:v>167.14516099999997</c:v>
                </c:pt>
                <c:pt idx="35">
                  <c:v>557.20967700000017</c:v>
                </c:pt>
                <c:pt idx="36">
                  <c:v>16.741935000000005</c:v>
                </c:pt>
                <c:pt idx="37">
                  <c:v>183.04838700000002</c:v>
                </c:pt>
                <c:pt idx="38">
                  <c:v>152.64516099999997</c:v>
                </c:pt>
                <c:pt idx="39">
                  <c:v>32.661290000000001</c:v>
                </c:pt>
                <c:pt idx="40">
                  <c:v>207.41935499999997</c:v>
                </c:pt>
                <c:pt idx="41">
                  <c:v>235.17741900000001</c:v>
                </c:pt>
                <c:pt idx="42">
                  <c:v>159.16129000000001</c:v>
                </c:pt>
                <c:pt idx="43">
                  <c:v>274.45161299999995</c:v>
                </c:pt>
                <c:pt idx="44">
                  <c:v>215.40322599999999</c:v>
                </c:pt>
                <c:pt idx="45">
                  <c:v>49.887096999999997</c:v>
                </c:pt>
                <c:pt idx="46">
                  <c:v>95.370967999999991</c:v>
                </c:pt>
                <c:pt idx="47">
                  <c:v>182.85483900000003</c:v>
                </c:pt>
                <c:pt idx="48">
                  <c:v>290.16129000000001</c:v>
                </c:pt>
                <c:pt idx="49">
                  <c:v>136.20967699999997</c:v>
                </c:pt>
                <c:pt idx="50">
                  <c:v>115.41935500000001</c:v>
                </c:pt>
                <c:pt idx="51">
                  <c:v>59</c:v>
                </c:pt>
                <c:pt idx="52">
                  <c:v>141.5</c:v>
                </c:pt>
              </c:numCache>
            </c:numRef>
          </c:xVal>
          <c:yVal>
            <c:numRef>
              <c:f>'Both farms 2011-2012'!$M$20:$M$72</c:f>
              <c:numCache>
                <c:formatCode>General</c:formatCode>
                <c:ptCount val="53"/>
                <c:pt idx="0">
                  <c:v>170.61290299999999</c:v>
                </c:pt>
                <c:pt idx="1">
                  <c:v>166.00177399999998</c:v>
                </c:pt>
                <c:pt idx="2">
                  <c:v>165.920581</c:v>
                </c:pt>
                <c:pt idx="3">
                  <c:v>148.11290299999999</c:v>
                </c:pt>
                <c:pt idx="4">
                  <c:v>150.38709700000004</c:v>
                </c:pt>
                <c:pt idx="5">
                  <c:v>120.74193500000001</c:v>
                </c:pt>
                <c:pt idx="6">
                  <c:v>108.18987099999998</c:v>
                </c:pt>
                <c:pt idx="7">
                  <c:v>134.66129000000001</c:v>
                </c:pt>
                <c:pt idx="8">
                  <c:v>118.387097</c:v>
                </c:pt>
                <c:pt idx="9">
                  <c:v>144.95161300000001</c:v>
                </c:pt>
                <c:pt idx="10">
                  <c:v>86.935484000000002</c:v>
                </c:pt>
                <c:pt idx="11">
                  <c:v>152.95161300000001</c:v>
                </c:pt>
                <c:pt idx="12">
                  <c:v>138.29951599999998</c:v>
                </c:pt>
                <c:pt idx="13">
                  <c:v>95.967742000000001</c:v>
                </c:pt>
                <c:pt idx="14">
                  <c:v>141.935484</c:v>
                </c:pt>
                <c:pt idx="15">
                  <c:v>114.611935</c:v>
                </c:pt>
                <c:pt idx="16">
                  <c:v>157.64880600000001</c:v>
                </c:pt>
                <c:pt idx="17">
                  <c:v>161.983452</c:v>
                </c:pt>
                <c:pt idx="18">
                  <c:v>151.329677</c:v>
                </c:pt>
                <c:pt idx="19">
                  <c:v>160.25806499999999</c:v>
                </c:pt>
                <c:pt idx="20">
                  <c:v>179.59677399999998</c:v>
                </c:pt>
                <c:pt idx="21">
                  <c:v>33.774194000000001</c:v>
                </c:pt>
                <c:pt idx="22">
                  <c:v>78.225805999999992</c:v>
                </c:pt>
                <c:pt idx="23">
                  <c:v>70.967742000000001</c:v>
                </c:pt>
                <c:pt idx="24">
                  <c:v>151.61290299999999</c:v>
                </c:pt>
                <c:pt idx="25">
                  <c:v>124.29032300000001</c:v>
                </c:pt>
                <c:pt idx="26">
                  <c:v>106.596774</c:v>
                </c:pt>
                <c:pt idx="27">
                  <c:v>183.29006499999997</c:v>
                </c:pt>
                <c:pt idx="28">
                  <c:v>126.854839</c:v>
                </c:pt>
                <c:pt idx="29">
                  <c:v>132.030258</c:v>
                </c:pt>
                <c:pt idx="30">
                  <c:v>83.419354999999996</c:v>
                </c:pt>
                <c:pt idx="31">
                  <c:v>106.32258099999999</c:v>
                </c:pt>
                <c:pt idx="32">
                  <c:v>179.51612900000001</c:v>
                </c:pt>
                <c:pt idx="33">
                  <c:v>95.870967999999991</c:v>
                </c:pt>
                <c:pt idx="34">
                  <c:v>189.49096800000001</c:v>
                </c:pt>
                <c:pt idx="35">
                  <c:v>128.129032</c:v>
                </c:pt>
                <c:pt idx="36">
                  <c:v>251.47735499999999</c:v>
                </c:pt>
                <c:pt idx="37">
                  <c:v>109.54838700000001</c:v>
                </c:pt>
                <c:pt idx="38">
                  <c:v>62.774194000000001</c:v>
                </c:pt>
                <c:pt idx="39">
                  <c:v>153.80645200000001</c:v>
                </c:pt>
                <c:pt idx="40">
                  <c:v>183.01612900000001</c:v>
                </c:pt>
                <c:pt idx="41">
                  <c:v>95.709676999999999</c:v>
                </c:pt>
                <c:pt idx="42">
                  <c:v>142.19354799999999</c:v>
                </c:pt>
                <c:pt idx="43">
                  <c:v>107.435484</c:v>
                </c:pt>
                <c:pt idx="44">
                  <c:v>81.983870999999979</c:v>
                </c:pt>
                <c:pt idx="45">
                  <c:v>121.51612900000003</c:v>
                </c:pt>
                <c:pt idx="46">
                  <c:v>125.645161</c:v>
                </c:pt>
                <c:pt idx="47">
                  <c:v>128.883871</c:v>
                </c:pt>
                <c:pt idx="48">
                  <c:v>166.70967699999997</c:v>
                </c:pt>
                <c:pt idx="49">
                  <c:v>106.677419</c:v>
                </c:pt>
                <c:pt idx="50">
                  <c:v>56.725806000000013</c:v>
                </c:pt>
                <c:pt idx="51">
                  <c:v>100.580645</c:v>
                </c:pt>
                <c:pt idx="52">
                  <c:v>74.177419</c:v>
                </c:pt>
              </c:numCache>
            </c:numRef>
          </c:yVal>
        </c:ser>
        <c:axId val="79648256"/>
        <c:axId val="79650176"/>
      </c:scatterChart>
      <c:valAx>
        <c:axId val="7964825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CA" sz="1000" b="1" i="0" u="none" strike="noStrike" baseline="0">
                    <a:solidFill>
                      <a:srgbClr val="000000"/>
                    </a:solidFill>
                    <a:latin typeface="Calibri"/>
                  </a:rPr>
                  <a:t>Lesion area 2012  mm</a:t>
                </a:r>
                <a:r>
                  <a:rPr lang="en-CA" sz="1000" b="1" i="0" u="none" strike="noStrike" baseline="30000">
                    <a:solidFill>
                      <a:srgbClr val="000000"/>
                    </a:solidFill>
                    <a:latin typeface="Calibri"/>
                  </a:rPr>
                  <a:t>2</a:t>
                </a:r>
                <a:r>
                  <a:rPr lang="en-CA" sz="1000" b="1" i="0" u="none" strike="noStrike" baseline="0">
                    <a:solidFill>
                      <a:srgbClr val="000000"/>
                    </a:solidFill>
                    <a:latin typeface="Calibri"/>
                  </a:rPr>
                  <a:t>/day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650176"/>
        <c:crosses val="autoZero"/>
        <c:crossBetween val="midCat"/>
      </c:valAx>
      <c:valAx>
        <c:axId val="79650176"/>
        <c:scaling>
          <c:orientation val="minMax"/>
          <c:max val="225"/>
          <c:min val="0"/>
        </c:scaling>
        <c:axPos val="l"/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CA" sz="1000" b="1" i="0" u="none" strike="noStrike" baseline="0">
                    <a:solidFill>
                      <a:srgbClr val="000000"/>
                    </a:solidFill>
                    <a:latin typeface="Calibri"/>
                  </a:rPr>
                  <a:t>Lesion area 2011   mm</a:t>
                </a:r>
                <a:r>
                  <a:rPr lang="en-CA" sz="1000" b="1" i="0" u="none" strike="noStrike" baseline="30000">
                    <a:solidFill>
                      <a:srgbClr val="000000"/>
                    </a:solidFill>
                    <a:latin typeface="Calibri"/>
                  </a:rPr>
                  <a:t>2</a:t>
                </a:r>
                <a:r>
                  <a:rPr lang="en-CA" sz="1000" b="1" i="0" u="none" strike="noStrike" baseline="0">
                    <a:solidFill>
                      <a:srgbClr val="000000"/>
                    </a:solidFill>
                    <a:latin typeface="Calibri"/>
                  </a:rPr>
                  <a:t>/day </a:t>
                </a: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79648256"/>
        <c:crosses val="autoZero"/>
        <c:crossBetween val="midCat"/>
        <c:majorUnit val="50"/>
      </c:valAx>
    </c:plotArea>
    <c:legend>
      <c:legendPos val="r"/>
      <c:layout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title>
      <c:tx>
        <c:rich>
          <a:bodyPr/>
          <a:lstStyle/>
          <a:p>
            <a:pPr>
              <a:defRPr/>
            </a:pPr>
            <a:r>
              <a:rPr lang="en-US" sz="1900" baseline="0" dirty="0">
                <a:latin typeface="Arial" pitchFamily="34" charset="0"/>
                <a:cs typeface="Arial" pitchFamily="34" charset="0"/>
              </a:rPr>
              <a:t>Onondaga 2012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v>Canadian</c:v>
          </c:tx>
          <c:cat>
            <c:numRef>
              <c:f>'Nut size'!$U$7:$U$26</c:f>
              <c:numCache>
                <c:formatCode>0.00</c:formatCode>
                <c:ptCount val="20"/>
                <c:pt idx="0">
                  <c:v>0.31350000000000006</c:v>
                </c:pt>
                <c:pt idx="1">
                  <c:v>0.62700000000000011</c:v>
                </c:pt>
                <c:pt idx="2">
                  <c:v>0.9405</c:v>
                </c:pt>
                <c:pt idx="3">
                  <c:v>1.254</c:v>
                </c:pt>
                <c:pt idx="4">
                  <c:v>1.5674999999999997</c:v>
                </c:pt>
                <c:pt idx="5">
                  <c:v>1.881</c:v>
                </c:pt>
                <c:pt idx="6">
                  <c:v>2.1945000000000001</c:v>
                </c:pt>
                <c:pt idx="7">
                  <c:v>2.508</c:v>
                </c:pt>
                <c:pt idx="8">
                  <c:v>2.8214999999999995</c:v>
                </c:pt>
                <c:pt idx="9">
                  <c:v>3.1349999999999998</c:v>
                </c:pt>
                <c:pt idx="10">
                  <c:v>3.4485000000000001</c:v>
                </c:pt>
                <c:pt idx="11">
                  <c:v>3.762</c:v>
                </c:pt>
                <c:pt idx="12">
                  <c:v>4.0754999999999999</c:v>
                </c:pt>
                <c:pt idx="13">
                  <c:v>4.3890000000000002</c:v>
                </c:pt>
                <c:pt idx="14">
                  <c:v>4.7024999999999997</c:v>
                </c:pt>
                <c:pt idx="15">
                  <c:v>5.016</c:v>
                </c:pt>
                <c:pt idx="16">
                  <c:v>5.3294999999999995</c:v>
                </c:pt>
                <c:pt idx="17">
                  <c:v>5.6429999999999989</c:v>
                </c:pt>
                <c:pt idx="18">
                  <c:v>5.9565000000000001</c:v>
                </c:pt>
                <c:pt idx="19">
                  <c:v>6.2700000000000005</c:v>
                </c:pt>
              </c:numCache>
            </c:numRef>
          </c:cat>
          <c:val>
            <c:numRef>
              <c:f>'Nut size'!$R$7:$R$26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13</c:v>
                </c:pt>
                <c:pt idx="8">
                  <c:v>9</c:v>
                </c:pt>
                <c:pt idx="9">
                  <c:v>17</c:v>
                </c:pt>
                <c:pt idx="10">
                  <c:v>18</c:v>
                </c:pt>
                <c:pt idx="11">
                  <c:v>13</c:v>
                </c:pt>
                <c:pt idx="12">
                  <c:v>12</c:v>
                </c:pt>
                <c:pt idx="13">
                  <c:v>3</c:v>
                </c:pt>
                <c:pt idx="14">
                  <c:v>5</c:v>
                </c:pt>
                <c:pt idx="15">
                  <c:v>2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</c:numCache>
            </c:numRef>
          </c:val>
        </c:ser>
        <c:ser>
          <c:idx val="2"/>
          <c:order val="1"/>
          <c:tx>
            <c:v>Hybrid</c:v>
          </c:tx>
          <c:cat>
            <c:numRef>
              <c:f>'Nut size'!$U$7:$U$26</c:f>
              <c:numCache>
                <c:formatCode>0.00</c:formatCode>
                <c:ptCount val="20"/>
                <c:pt idx="0">
                  <c:v>0.31350000000000006</c:v>
                </c:pt>
                <c:pt idx="1">
                  <c:v>0.62700000000000011</c:v>
                </c:pt>
                <c:pt idx="2">
                  <c:v>0.9405</c:v>
                </c:pt>
                <c:pt idx="3">
                  <c:v>1.254</c:v>
                </c:pt>
                <c:pt idx="4">
                  <c:v>1.5674999999999997</c:v>
                </c:pt>
                <c:pt idx="5">
                  <c:v>1.881</c:v>
                </c:pt>
                <c:pt idx="6">
                  <c:v>2.1945000000000001</c:v>
                </c:pt>
                <c:pt idx="7">
                  <c:v>2.508</c:v>
                </c:pt>
                <c:pt idx="8">
                  <c:v>2.8214999999999995</c:v>
                </c:pt>
                <c:pt idx="9">
                  <c:v>3.1349999999999998</c:v>
                </c:pt>
                <c:pt idx="10">
                  <c:v>3.4485000000000001</c:v>
                </c:pt>
                <c:pt idx="11">
                  <c:v>3.762</c:v>
                </c:pt>
                <c:pt idx="12">
                  <c:v>4.0754999999999999</c:v>
                </c:pt>
                <c:pt idx="13">
                  <c:v>4.3890000000000002</c:v>
                </c:pt>
                <c:pt idx="14">
                  <c:v>4.7024999999999997</c:v>
                </c:pt>
                <c:pt idx="15">
                  <c:v>5.016</c:v>
                </c:pt>
                <c:pt idx="16">
                  <c:v>5.3294999999999995</c:v>
                </c:pt>
                <c:pt idx="17">
                  <c:v>5.6429999999999989</c:v>
                </c:pt>
                <c:pt idx="18">
                  <c:v>5.9565000000000001</c:v>
                </c:pt>
                <c:pt idx="19">
                  <c:v>6.2700000000000005</c:v>
                </c:pt>
              </c:numCache>
            </c:numRef>
          </c:cat>
          <c:val>
            <c:numRef>
              <c:f>'Nut size'!$X$7:$X$26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12</c:v>
                </c:pt>
                <c:pt idx="7">
                  <c:v>18</c:v>
                </c:pt>
                <c:pt idx="8">
                  <c:v>22</c:v>
                </c:pt>
                <c:pt idx="9">
                  <c:v>29</c:v>
                </c:pt>
                <c:pt idx="10">
                  <c:v>27</c:v>
                </c:pt>
                <c:pt idx="11">
                  <c:v>18</c:v>
                </c:pt>
                <c:pt idx="12">
                  <c:v>16</c:v>
                </c:pt>
                <c:pt idx="13">
                  <c:v>6</c:v>
                </c:pt>
                <c:pt idx="14">
                  <c:v>6</c:v>
                </c:pt>
                <c:pt idx="15">
                  <c:v>3</c:v>
                </c:pt>
                <c:pt idx="16">
                  <c:v>1</c:v>
                </c:pt>
                <c:pt idx="17">
                  <c:v>1</c:v>
                </c:pt>
                <c:pt idx="18">
                  <c:v>0</c:v>
                </c:pt>
                <c:pt idx="19">
                  <c:v>1</c:v>
                </c:pt>
              </c:numCache>
            </c:numRef>
          </c:val>
        </c:ser>
        <c:axId val="80114432"/>
        <c:axId val="80116352"/>
      </c:barChart>
      <c:catAx>
        <c:axId val="80114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sz="1200" baseline="0" dirty="0">
                    <a:latin typeface="Arial" pitchFamily="34" charset="0"/>
                  </a:rPr>
                  <a:t>Nut size (g)</a:t>
                </a:r>
              </a:p>
            </c:rich>
          </c:tx>
          <c:layout/>
        </c:title>
        <c:numFmt formatCode="0.00" sourceLinked="1"/>
        <c:tickLblPos val="nextTo"/>
        <c:crossAx val="80116352"/>
        <c:crosses val="autoZero"/>
        <c:auto val="1"/>
        <c:lblAlgn val="ctr"/>
        <c:lblOffset val="100"/>
      </c:catAx>
      <c:valAx>
        <c:axId val="801163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sz="1200" baseline="0" dirty="0" smtClean="0">
                    <a:latin typeface="Arial" pitchFamily="34" charset="0"/>
                  </a:rPr>
                  <a:t>Frequency </a:t>
                </a:r>
                <a:r>
                  <a:rPr lang="en-CA" sz="1200" baseline="0" dirty="0">
                    <a:latin typeface="Arial" pitchFamily="34" charset="0"/>
                  </a:rPr>
                  <a:t>of nut size </a:t>
                </a:r>
              </a:p>
            </c:rich>
          </c:tx>
          <c:layout/>
        </c:title>
        <c:numFmt formatCode="General" sourceLinked="1"/>
        <c:tickLblPos val="nextTo"/>
        <c:crossAx val="801144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'Nut size'!$F$2:$F$280</c:f>
              <c:numCache>
                <c:formatCode>General</c:formatCode>
                <c:ptCount val="279"/>
                <c:pt idx="0">
                  <c:v>3.79</c:v>
                </c:pt>
                <c:pt idx="1">
                  <c:v>4.1199999999999992</c:v>
                </c:pt>
                <c:pt idx="2">
                  <c:v>5.51</c:v>
                </c:pt>
                <c:pt idx="3">
                  <c:v>4</c:v>
                </c:pt>
                <c:pt idx="4">
                  <c:v>4.46</c:v>
                </c:pt>
                <c:pt idx="5">
                  <c:v>5.4700000000000006</c:v>
                </c:pt>
                <c:pt idx="6">
                  <c:v>3.7</c:v>
                </c:pt>
                <c:pt idx="7">
                  <c:v>4.9000000000000004</c:v>
                </c:pt>
                <c:pt idx="8">
                  <c:v>4.6099999999999994</c:v>
                </c:pt>
                <c:pt idx="9">
                  <c:v>4.5999999999999996</c:v>
                </c:pt>
                <c:pt idx="10">
                  <c:v>4.3099999999999996</c:v>
                </c:pt>
                <c:pt idx="11">
                  <c:v>4.55</c:v>
                </c:pt>
                <c:pt idx="12">
                  <c:v>4.55</c:v>
                </c:pt>
                <c:pt idx="13">
                  <c:v>3.53</c:v>
                </c:pt>
                <c:pt idx="14">
                  <c:v>4.03</c:v>
                </c:pt>
                <c:pt idx="15">
                  <c:v>4.67</c:v>
                </c:pt>
                <c:pt idx="16">
                  <c:v>4.63</c:v>
                </c:pt>
                <c:pt idx="17">
                  <c:v>4.13</c:v>
                </c:pt>
                <c:pt idx="18">
                  <c:v>4</c:v>
                </c:pt>
                <c:pt idx="19">
                  <c:v>4</c:v>
                </c:pt>
                <c:pt idx="20">
                  <c:v>3.12</c:v>
                </c:pt>
                <c:pt idx="21">
                  <c:v>4.3899999999999997</c:v>
                </c:pt>
                <c:pt idx="22">
                  <c:v>5.34</c:v>
                </c:pt>
                <c:pt idx="23">
                  <c:v>4.07</c:v>
                </c:pt>
                <c:pt idx="24">
                  <c:v>4.3599999999999994</c:v>
                </c:pt>
                <c:pt idx="25">
                  <c:v>4.4700000000000006</c:v>
                </c:pt>
                <c:pt idx="26">
                  <c:v>3.63</c:v>
                </c:pt>
                <c:pt idx="27">
                  <c:v>3.67</c:v>
                </c:pt>
                <c:pt idx="28">
                  <c:v>4.08</c:v>
                </c:pt>
                <c:pt idx="29">
                  <c:v>4.25</c:v>
                </c:pt>
                <c:pt idx="30">
                  <c:v>4.22</c:v>
                </c:pt>
                <c:pt idx="31">
                  <c:v>4.63</c:v>
                </c:pt>
                <c:pt idx="32">
                  <c:v>4.3499999999999996</c:v>
                </c:pt>
                <c:pt idx="33">
                  <c:v>3.18</c:v>
                </c:pt>
                <c:pt idx="34">
                  <c:v>3.88</c:v>
                </c:pt>
                <c:pt idx="35">
                  <c:v>3.2600000000000002</c:v>
                </c:pt>
                <c:pt idx="36">
                  <c:v>3.16</c:v>
                </c:pt>
                <c:pt idx="37">
                  <c:v>3.7800000000000002</c:v>
                </c:pt>
                <c:pt idx="38">
                  <c:v>2.8499999999999996</c:v>
                </c:pt>
                <c:pt idx="39">
                  <c:v>3.65</c:v>
                </c:pt>
                <c:pt idx="40">
                  <c:v>2.0699999999999998</c:v>
                </c:pt>
                <c:pt idx="41">
                  <c:v>2.9299999999999997</c:v>
                </c:pt>
                <c:pt idx="42">
                  <c:v>2.2999999999999998</c:v>
                </c:pt>
                <c:pt idx="43">
                  <c:v>3.8899999999999997</c:v>
                </c:pt>
                <c:pt idx="44">
                  <c:v>2.38</c:v>
                </c:pt>
                <c:pt idx="45">
                  <c:v>4.09</c:v>
                </c:pt>
                <c:pt idx="46">
                  <c:v>2.44</c:v>
                </c:pt>
                <c:pt idx="47">
                  <c:v>3.23</c:v>
                </c:pt>
                <c:pt idx="48">
                  <c:v>1.8</c:v>
                </c:pt>
                <c:pt idx="49">
                  <c:v>4.29</c:v>
                </c:pt>
                <c:pt idx="50">
                  <c:v>5.26</c:v>
                </c:pt>
                <c:pt idx="51">
                  <c:v>3.96</c:v>
                </c:pt>
                <c:pt idx="52">
                  <c:v>4.6599999999999993</c:v>
                </c:pt>
                <c:pt idx="53">
                  <c:v>4</c:v>
                </c:pt>
                <c:pt idx="54">
                  <c:v>2.4099999999999997</c:v>
                </c:pt>
                <c:pt idx="55">
                  <c:v>2.3199999999999994</c:v>
                </c:pt>
                <c:pt idx="56">
                  <c:v>5.2700000000000005</c:v>
                </c:pt>
                <c:pt idx="57">
                  <c:v>4.8</c:v>
                </c:pt>
                <c:pt idx="58">
                  <c:v>4.46</c:v>
                </c:pt>
                <c:pt idx="59">
                  <c:v>3.63</c:v>
                </c:pt>
                <c:pt idx="60">
                  <c:v>3.94</c:v>
                </c:pt>
                <c:pt idx="61">
                  <c:v>2.1800000000000002</c:v>
                </c:pt>
                <c:pt idx="62">
                  <c:v>3.75</c:v>
                </c:pt>
                <c:pt idx="63">
                  <c:v>4.07</c:v>
                </c:pt>
                <c:pt idx="64">
                  <c:v>3.17</c:v>
                </c:pt>
                <c:pt idx="65">
                  <c:v>3.61</c:v>
                </c:pt>
                <c:pt idx="66">
                  <c:v>3.25</c:v>
                </c:pt>
                <c:pt idx="67">
                  <c:v>3.2</c:v>
                </c:pt>
                <c:pt idx="68">
                  <c:v>4.1399999999999997</c:v>
                </c:pt>
                <c:pt idx="69">
                  <c:v>5.58</c:v>
                </c:pt>
                <c:pt idx="70">
                  <c:v>5.08</c:v>
                </c:pt>
                <c:pt idx="71">
                  <c:v>4.95</c:v>
                </c:pt>
                <c:pt idx="72">
                  <c:v>3.52</c:v>
                </c:pt>
                <c:pt idx="73">
                  <c:v>2.8299999999999996</c:v>
                </c:pt>
                <c:pt idx="74">
                  <c:v>3.79</c:v>
                </c:pt>
                <c:pt idx="75">
                  <c:v>2.68</c:v>
                </c:pt>
                <c:pt idx="76">
                  <c:v>3.82</c:v>
                </c:pt>
                <c:pt idx="77">
                  <c:v>0.77000000000000013</c:v>
                </c:pt>
                <c:pt idx="78">
                  <c:v>4.4800000000000004</c:v>
                </c:pt>
                <c:pt idx="79">
                  <c:v>2.62</c:v>
                </c:pt>
                <c:pt idx="80">
                  <c:v>3.25</c:v>
                </c:pt>
                <c:pt idx="81">
                  <c:v>3.88</c:v>
                </c:pt>
                <c:pt idx="82">
                  <c:v>2.9299999999999997</c:v>
                </c:pt>
                <c:pt idx="83">
                  <c:v>4.1499999999999995</c:v>
                </c:pt>
                <c:pt idx="84">
                  <c:v>4.67</c:v>
                </c:pt>
                <c:pt idx="85">
                  <c:v>2.3199999999999994</c:v>
                </c:pt>
                <c:pt idx="86">
                  <c:v>3.7</c:v>
                </c:pt>
                <c:pt idx="87">
                  <c:v>2</c:v>
                </c:pt>
                <c:pt idx="88">
                  <c:v>2.52</c:v>
                </c:pt>
                <c:pt idx="89">
                  <c:v>3.55</c:v>
                </c:pt>
                <c:pt idx="90">
                  <c:v>6.51</c:v>
                </c:pt>
                <c:pt idx="91">
                  <c:v>4.1199999999999992</c:v>
                </c:pt>
                <c:pt idx="92">
                  <c:v>2.9499999999999997</c:v>
                </c:pt>
                <c:pt idx="93">
                  <c:v>5.96</c:v>
                </c:pt>
                <c:pt idx="94">
                  <c:v>3.3699999999999997</c:v>
                </c:pt>
                <c:pt idx="95">
                  <c:v>4.76</c:v>
                </c:pt>
                <c:pt idx="96">
                  <c:v>3.57</c:v>
                </c:pt>
                <c:pt idx="97">
                  <c:v>3.52</c:v>
                </c:pt>
                <c:pt idx="98">
                  <c:v>5.23</c:v>
                </c:pt>
                <c:pt idx="99">
                  <c:v>4.2300000000000004</c:v>
                </c:pt>
                <c:pt idx="100">
                  <c:v>3.84</c:v>
                </c:pt>
                <c:pt idx="101">
                  <c:v>4.5</c:v>
                </c:pt>
                <c:pt idx="102">
                  <c:v>3.38</c:v>
                </c:pt>
                <c:pt idx="103">
                  <c:v>2.98</c:v>
                </c:pt>
                <c:pt idx="104">
                  <c:v>3.22</c:v>
                </c:pt>
                <c:pt idx="105">
                  <c:v>4</c:v>
                </c:pt>
                <c:pt idx="106">
                  <c:v>3.21</c:v>
                </c:pt>
                <c:pt idx="107">
                  <c:v>4.58</c:v>
                </c:pt>
                <c:pt idx="108">
                  <c:v>1.78</c:v>
                </c:pt>
                <c:pt idx="109">
                  <c:v>3.3</c:v>
                </c:pt>
                <c:pt idx="110">
                  <c:v>3.13</c:v>
                </c:pt>
                <c:pt idx="111">
                  <c:v>4.09</c:v>
                </c:pt>
                <c:pt idx="112">
                  <c:v>3.8899999999999997</c:v>
                </c:pt>
                <c:pt idx="113">
                  <c:v>3.4</c:v>
                </c:pt>
                <c:pt idx="114">
                  <c:v>3.29</c:v>
                </c:pt>
                <c:pt idx="115">
                  <c:v>4.0999999999999996</c:v>
                </c:pt>
                <c:pt idx="116">
                  <c:v>3.71</c:v>
                </c:pt>
                <c:pt idx="117">
                  <c:v>4.04</c:v>
                </c:pt>
                <c:pt idx="118">
                  <c:v>3.02</c:v>
                </c:pt>
                <c:pt idx="119">
                  <c:v>5.1099999999999994</c:v>
                </c:pt>
                <c:pt idx="120">
                  <c:v>3.13</c:v>
                </c:pt>
                <c:pt idx="121">
                  <c:v>3.73</c:v>
                </c:pt>
                <c:pt idx="122">
                  <c:v>3.9299999999999997</c:v>
                </c:pt>
                <c:pt idx="123">
                  <c:v>3.08</c:v>
                </c:pt>
                <c:pt idx="124">
                  <c:v>4.7</c:v>
                </c:pt>
                <c:pt idx="125">
                  <c:v>2.9</c:v>
                </c:pt>
                <c:pt idx="126">
                  <c:v>3.73</c:v>
                </c:pt>
                <c:pt idx="127">
                  <c:v>3.86</c:v>
                </c:pt>
                <c:pt idx="128">
                  <c:v>4.07</c:v>
                </c:pt>
                <c:pt idx="129">
                  <c:v>3.19</c:v>
                </c:pt>
                <c:pt idx="130">
                  <c:v>4.8199999999999994</c:v>
                </c:pt>
                <c:pt idx="131">
                  <c:v>3.4299999999999997</c:v>
                </c:pt>
                <c:pt idx="132">
                  <c:v>4.07</c:v>
                </c:pt>
                <c:pt idx="133">
                  <c:v>3.69</c:v>
                </c:pt>
                <c:pt idx="134">
                  <c:v>3.75</c:v>
                </c:pt>
                <c:pt idx="135">
                  <c:v>2.3499999999999996</c:v>
                </c:pt>
                <c:pt idx="136">
                  <c:v>4.18</c:v>
                </c:pt>
                <c:pt idx="137">
                  <c:v>5.6099999999999994</c:v>
                </c:pt>
                <c:pt idx="138">
                  <c:v>2.9499999999999997</c:v>
                </c:pt>
                <c:pt idx="139">
                  <c:v>4.17</c:v>
                </c:pt>
                <c:pt idx="140">
                  <c:v>4.4800000000000004</c:v>
                </c:pt>
                <c:pt idx="141">
                  <c:v>3.9</c:v>
                </c:pt>
                <c:pt idx="142">
                  <c:v>3.94</c:v>
                </c:pt>
                <c:pt idx="143">
                  <c:v>4.18</c:v>
                </c:pt>
                <c:pt idx="144">
                  <c:v>3.42</c:v>
                </c:pt>
                <c:pt idx="145">
                  <c:v>4.74</c:v>
                </c:pt>
                <c:pt idx="146">
                  <c:v>3.77</c:v>
                </c:pt>
                <c:pt idx="147">
                  <c:v>6.29</c:v>
                </c:pt>
                <c:pt idx="148">
                  <c:v>2.75</c:v>
                </c:pt>
                <c:pt idx="149">
                  <c:v>4.0599999999999996</c:v>
                </c:pt>
                <c:pt idx="150">
                  <c:v>3.32</c:v>
                </c:pt>
                <c:pt idx="151">
                  <c:v>3</c:v>
                </c:pt>
                <c:pt idx="152">
                  <c:v>2.86</c:v>
                </c:pt>
                <c:pt idx="153">
                  <c:v>4</c:v>
                </c:pt>
                <c:pt idx="154">
                  <c:v>3.84</c:v>
                </c:pt>
                <c:pt idx="155">
                  <c:v>4.9800000000000004</c:v>
                </c:pt>
                <c:pt idx="156">
                  <c:v>3.94</c:v>
                </c:pt>
                <c:pt idx="157">
                  <c:v>4.42</c:v>
                </c:pt>
                <c:pt idx="158">
                  <c:v>3.57</c:v>
                </c:pt>
                <c:pt idx="159">
                  <c:v>3.4</c:v>
                </c:pt>
                <c:pt idx="160">
                  <c:v>2.5499999999999998</c:v>
                </c:pt>
                <c:pt idx="161">
                  <c:v>4.78</c:v>
                </c:pt>
                <c:pt idx="162">
                  <c:v>3.15</c:v>
                </c:pt>
                <c:pt idx="163">
                  <c:v>4.59</c:v>
                </c:pt>
                <c:pt idx="164">
                  <c:v>3.44</c:v>
                </c:pt>
                <c:pt idx="165">
                  <c:v>4.4800000000000004</c:v>
                </c:pt>
                <c:pt idx="166">
                  <c:v>3.05</c:v>
                </c:pt>
                <c:pt idx="167">
                  <c:v>3.64</c:v>
                </c:pt>
                <c:pt idx="168">
                  <c:v>4.9300000000000006</c:v>
                </c:pt>
                <c:pt idx="169">
                  <c:v>3.54</c:v>
                </c:pt>
                <c:pt idx="170">
                  <c:v>5.25</c:v>
                </c:pt>
                <c:pt idx="171">
                  <c:v>5</c:v>
                </c:pt>
                <c:pt idx="172">
                  <c:v>4.49</c:v>
                </c:pt>
                <c:pt idx="173">
                  <c:v>2.7800000000000002</c:v>
                </c:pt>
                <c:pt idx="174">
                  <c:v>3.73</c:v>
                </c:pt>
                <c:pt idx="175">
                  <c:v>3.69</c:v>
                </c:pt>
                <c:pt idx="176">
                  <c:v>3.21</c:v>
                </c:pt>
                <c:pt idx="177">
                  <c:v>4.53</c:v>
                </c:pt>
                <c:pt idx="178">
                  <c:v>4.57</c:v>
                </c:pt>
                <c:pt idx="179">
                  <c:v>4.42</c:v>
                </c:pt>
                <c:pt idx="180">
                  <c:v>4.18</c:v>
                </c:pt>
                <c:pt idx="181">
                  <c:v>3.77</c:v>
                </c:pt>
                <c:pt idx="182">
                  <c:v>2.96</c:v>
                </c:pt>
                <c:pt idx="183">
                  <c:v>3.62</c:v>
                </c:pt>
                <c:pt idx="184">
                  <c:v>4.0199999999999996</c:v>
                </c:pt>
                <c:pt idx="185">
                  <c:v>3.56</c:v>
                </c:pt>
                <c:pt idx="186">
                  <c:v>4.74</c:v>
                </c:pt>
                <c:pt idx="187">
                  <c:v>3.7600000000000002</c:v>
                </c:pt>
                <c:pt idx="188">
                  <c:v>4.49</c:v>
                </c:pt>
                <c:pt idx="189">
                  <c:v>3.9299999999999997</c:v>
                </c:pt>
                <c:pt idx="190">
                  <c:v>3.12</c:v>
                </c:pt>
                <c:pt idx="191">
                  <c:v>3.57</c:v>
                </c:pt>
                <c:pt idx="192">
                  <c:v>3.52</c:v>
                </c:pt>
                <c:pt idx="193">
                  <c:v>5.45</c:v>
                </c:pt>
                <c:pt idx="194">
                  <c:v>3.4699999999999998</c:v>
                </c:pt>
                <c:pt idx="195">
                  <c:v>2.94</c:v>
                </c:pt>
                <c:pt idx="196">
                  <c:v>4.04</c:v>
                </c:pt>
                <c:pt idx="197">
                  <c:v>3.4299999999999997</c:v>
                </c:pt>
                <c:pt idx="198">
                  <c:v>4.05</c:v>
                </c:pt>
                <c:pt idx="199">
                  <c:v>3.8</c:v>
                </c:pt>
                <c:pt idx="200">
                  <c:v>3.24</c:v>
                </c:pt>
                <c:pt idx="201">
                  <c:v>3.9099999999999997</c:v>
                </c:pt>
                <c:pt idx="202">
                  <c:v>4.5999999999999996</c:v>
                </c:pt>
                <c:pt idx="203">
                  <c:v>4.09</c:v>
                </c:pt>
                <c:pt idx="204">
                  <c:v>3.71</c:v>
                </c:pt>
                <c:pt idx="205">
                  <c:v>4.4400000000000004</c:v>
                </c:pt>
                <c:pt idx="206">
                  <c:v>4.1199999999999992</c:v>
                </c:pt>
                <c:pt idx="207">
                  <c:v>3.7600000000000002</c:v>
                </c:pt>
                <c:pt idx="208">
                  <c:v>3.9299999999999997</c:v>
                </c:pt>
                <c:pt idx="209">
                  <c:v>4.41</c:v>
                </c:pt>
                <c:pt idx="210">
                  <c:v>4.72</c:v>
                </c:pt>
                <c:pt idx="211">
                  <c:v>5.74</c:v>
                </c:pt>
                <c:pt idx="212">
                  <c:v>4.59</c:v>
                </c:pt>
                <c:pt idx="213">
                  <c:v>3.67</c:v>
                </c:pt>
                <c:pt idx="214">
                  <c:v>4.4700000000000006</c:v>
                </c:pt>
                <c:pt idx="215">
                  <c:v>3.32</c:v>
                </c:pt>
                <c:pt idx="216">
                  <c:v>4.5</c:v>
                </c:pt>
                <c:pt idx="217">
                  <c:v>3.4499999999999997</c:v>
                </c:pt>
                <c:pt idx="218">
                  <c:v>3.44</c:v>
                </c:pt>
                <c:pt idx="219">
                  <c:v>3.15</c:v>
                </c:pt>
                <c:pt idx="220">
                  <c:v>3.48</c:v>
                </c:pt>
                <c:pt idx="221">
                  <c:v>3.46</c:v>
                </c:pt>
                <c:pt idx="222">
                  <c:v>3.8699999999999997</c:v>
                </c:pt>
                <c:pt idx="223">
                  <c:v>3.59</c:v>
                </c:pt>
                <c:pt idx="224">
                  <c:v>4.1399999999999997</c:v>
                </c:pt>
                <c:pt idx="225">
                  <c:v>2.66</c:v>
                </c:pt>
                <c:pt idx="226">
                  <c:v>3.55</c:v>
                </c:pt>
                <c:pt idx="227">
                  <c:v>2.75</c:v>
                </c:pt>
                <c:pt idx="228">
                  <c:v>3.23</c:v>
                </c:pt>
                <c:pt idx="229">
                  <c:v>3.15</c:v>
                </c:pt>
                <c:pt idx="230">
                  <c:v>2.9</c:v>
                </c:pt>
                <c:pt idx="231">
                  <c:v>3.63</c:v>
                </c:pt>
                <c:pt idx="232">
                  <c:v>5</c:v>
                </c:pt>
                <c:pt idx="233">
                  <c:v>4.37</c:v>
                </c:pt>
                <c:pt idx="234">
                  <c:v>4.3899999999999997</c:v>
                </c:pt>
                <c:pt idx="235">
                  <c:v>4.83</c:v>
                </c:pt>
                <c:pt idx="236">
                  <c:v>4.72</c:v>
                </c:pt>
                <c:pt idx="237">
                  <c:v>5.42</c:v>
                </c:pt>
                <c:pt idx="238">
                  <c:v>4.04</c:v>
                </c:pt>
                <c:pt idx="239">
                  <c:v>3.55</c:v>
                </c:pt>
                <c:pt idx="240">
                  <c:v>3.79</c:v>
                </c:pt>
                <c:pt idx="241">
                  <c:v>3.64</c:v>
                </c:pt>
                <c:pt idx="242">
                  <c:v>5.51</c:v>
                </c:pt>
                <c:pt idx="243">
                  <c:v>4.0999999999999996</c:v>
                </c:pt>
                <c:pt idx="244">
                  <c:v>2.7</c:v>
                </c:pt>
                <c:pt idx="245">
                  <c:v>4.5</c:v>
                </c:pt>
                <c:pt idx="246">
                  <c:v>4.07</c:v>
                </c:pt>
                <c:pt idx="247">
                  <c:v>4.1499999999999995</c:v>
                </c:pt>
                <c:pt idx="248">
                  <c:v>4.49</c:v>
                </c:pt>
                <c:pt idx="249">
                  <c:v>4.75</c:v>
                </c:pt>
                <c:pt idx="250">
                  <c:v>3.71</c:v>
                </c:pt>
                <c:pt idx="251">
                  <c:v>3.84</c:v>
                </c:pt>
                <c:pt idx="252">
                  <c:v>3.82</c:v>
                </c:pt>
                <c:pt idx="253">
                  <c:v>5.45</c:v>
                </c:pt>
                <c:pt idx="254">
                  <c:v>3.07</c:v>
                </c:pt>
                <c:pt idx="255">
                  <c:v>3.08</c:v>
                </c:pt>
                <c:pt idx="256">
                  <c:v>5.3</c:v>
                </c:pt>
                <c:pt idx="257">
                  <c:v>6.03</c:v>
                </c:pt>
                <c:pt idx="258">
                  <c:v>4.76</c:v>
                </c:pt>
                <c:pt idx="259">
                  <c:v>3.21</c:v>
                </c:pt>
                <c:pt idx="260">
                  <c:v>3.8899999999999997</c:v>
                </c:pt>
                <c:pt idx="261">
                  <c:v>3.19</c:v>
                </c:pt>
                <c:pt idx="262">
                  <c:v>3.66</c:v>
                </c:pt>
                <c:pt idx="263">
                  <c:v>2.74</c:v>
                </c:pt>
                <c:pt idx="264">
                  <c:v>1.72</c:v>
                </c:pt>
                <c:pt idx="265">
                  <c:v>4.5</c:v>
                </c:pt>
                <c:pt idx="266">
                  <c:v>4.34</c:v>
                </c:pt>
                <c:pt idx="267">
                  <c:v>5.42</c:v>
                </c:pt>
                <c:pt idx="268">
                  <c:v>3.4299999999999997</c:v>
                </c:pt>
                <c:pt idx="269">
                  <c:v>7.04</c:v>
                </c:pt>
                <c:pt idx="270">
                  <c:v>4.84</c:v>
                </c:pt>
                <c:pt idx="271">
                  <c:v>3.62</c:v>
                </c:pt>
                <c:pt idx="272">
                  <c:v>2.17</c:v>
                </c:pt>
                <c:pt idx="273">
                  <c:v>4.5999999999999996</c:v>
                </c:pt>
                <c:pt idx="274">
                  <c:v>4.4000000000000004</c:v>
                </c:pt>
                <c:pt idx="275">
                  <c:v>5.03</c:v>
                </c:pt>
                <c:pt idx="276">
                  <c:v>2.2000000000000002</c:v>
                </c:pt>
                <c:pt idx="277">
                  <c:v>3.92</c:v>
                </c:pt>
                <c:pt idx="278">
                  <c:v>3.25</c:v>
                </c:pt>
              </c:numCache>
            </c:numRef>
          </c:xVal>
          <c:yVal>
            <c:numRef>
              <c:f>'Nut size'!$G$2:$G$280</c:f>
              <c:numCache>
                <c:formatCode>General</c:formatCode>
                <c:ptCount val="279"/>
                <c:pt idx="0">
                  <c:v>3</c:v>
                </c:pt>
                <c:pt idx="1">
                  <c:v>2.9299999999999997</c:v>
                </c:pt>
                <c:pt idx="2">
                  <c:v>2.94</c:v>
                </c:pt>
                <c:pt idx="3">
                  <c:v>1.6900000000000002</c:v>
                </c:pt>
                <c:pt idx="4">
                  <c:v>2.8</c:v>
                </c:pt>
                <c:pt idx="5">
                  <c:v>2.73</c:v>
                </c:pt>
                <c:pt idx="6">
                  <c:v>3.3</c:v>
                </c:pt>
                <c:pt idx="7">
                  <c:v>2.9499999999999997</c:v>
                </c:pt>
                <c:pt idx="8">
                  <c:v>2.74</c:v>
                </c:pt>
                <c:pt idx="9">
                  <c:v>2.86</c:v>
                </c:pt>
                <c:pt idx="10">
                  <c:v>2.88</c:v>
                </c:pt>
                <c:pt idx="11">
                  <c:v>2.94</c:v>
                </c:pt>
                <c:pt idx="12">
                  <c:v>2.9</c:v>
                </c:pt>
                <c:pt idx="13">
                  <c:v>2.8699999999999997</c:v>
                </c:pt>
                <c:pt idx="14">
                  <c:v>2.9</c:v>
                </c:pt>
                <c:pt idx="15">
                  <c:v>3</c:v>
                </c:pt>
                <c:pt idx="16">
                  <c:v>2.96</c:v>
                </c:pt>
                <c:pt idx="17">
                  <c:v>2.94</c:v>
                </c:pt>
                <c:pt idx="18">
                  <c:v>2.84</c:v>
                </c:pt>
                <c:pt idx="19">
                  <c:v>3</c:v>
                </c:pt>
                <c:pt idx="20">
                  <c:v>2.8499999999999996</c:v>
                </c:pt>
                <c:pt idx="21">
                  <c:v>3</c:v>
                </c:pt>
                <c:pt idx="22">
                  <c:v>2.9099999999999997</c:v>
                </c:pt>
                <c:pt idx="23">
                  <c:v>2.69</c:v>
                </c:pt>
                <c:pt idx="24">
                  <c:v>3.14</c:v>
                </c:pt>
                <c:pt idx="25">
                  <c:v>3.09</c:v>
                </c:pt>
                <c:pt idx="26">
                  <c:v>2.73</c:v>
                </c:pt>
                <c:pt idx="27">
                  <c:v>3</c:v>
                </c:pt>
                <c:pt idx="28">
                  <c:v>2.96</c:v>
                </c:pt>
                <c:pt idx="29">
                  <c:v>3</c:v>
                </c:pt>
                <c:pt idx="30">
                  <c:v>3</c:v>
                </c:pt>
                <c:pt idx="31">
                  <c:v>2.9299999999999997</c:v>
                </c:pt>
                <c:pt idx="32">
                  <c:v>3</c:v>
                </c:pt>
                <c:pt idx="33">
                  <c:v>2.94</c:v>
                </c:pt>
                <c:pt idx="34">
                  <c:v>3</c:v>
                </c:pt>
                <c:pt idx="35">
                  <c:v>2.8699999999999997</c:v>
                </c:pt>
                <c:pt idx="36">
                  <c:v>2.23</c:v>
                </c:pt>
                <c:pt idx="37">
                  <c:v>2.8699999999999997</c:v>
                </c:pt>
                <c:pt idx="38">
                  <c:v>2.8899999999999997</c:v>
                </c:pt>
                <c:pt idx="39">
                  <c:v>2.88</c:v>
                </c:pt>
                <c:pt idx="40">
                  <c:v>2.9499999999999997</c:v>
                </c:pt>
                <c:pt idx="41">
                  <c:v>2.9699999999999998</c:v>
                </c:pt>
                <c:pt idx="42">
                  <c:v>2.8699999999999997</c:v>
                </c:pt>
                <c:pt idx="43">
                  <c:v>3.67</c:v>
                </c:pt>
                <c:pt idx="44">
                  <c:v>2.52</c:v>
                </c:pt>
                <c:pt idx="45">
                  <c:v>2.8699999999999997</c:v>
                </c:pt>
                <c:pt idx="46">
                  <c:v>2.77</c:v>
                </c:pt>
                <c:pt idx="47">
                  <c:v>2.9299999999999997</c:v>
                </c:pt>
                <c:pt idx="48">
                  <c:v>2.5</c:v>
                </c:pt>
                <c:pt idx="49">
                  <c:v>3.5</c:v>
                </c:pt>
                <c:pt idx="50">
                  <c:v>6.08</c:v>
                </c:pt>
                <c:pt idx="51">
                  <c:v>2.9499999999999997</c:v>
                </c:pt>
                <c:pt idx="52">
                  <c:v>3.05</c:v>
                </c:pt>
                <c:pt idx="53">
                  <c:v>2.9099999999999997</c:v>
                </c:pt>
                <c:pt idx="54">
                  <c:v>2.79</c:v>
                </c:pt>
                <c:pt idx="55">
                  <c:v>2.56</c:v>
                </c:pt>
                <c:pt idx="56">
                  <c:v>3</c:v>
                </c:pt>
                <c:pt idx="57">
                  <c:v>2.9</c:v>
                </c:pt>
                <c:pt idx="58">
                  <c:v>2.9699999999999998</c:v>
                </c:pt>
                <c:pt idx="59">
                  <c:v>2.86</c:v>
                </c:pt>
                <c:pt idx="60">
                  <c:v>2.9099999999999997</c:v>
                </c:pt>
                <c:pt idx="61">
                  <c:v>3</c:v>
                </c:pt>
                <c:pt idx="62">
                  <c:v>2.9699999999999998</c:v>
                </c:pt>
                <c:pt idx="63">
                  <c:v>3</c:v>
                </c:pt>
                <c:pt idx="64">
                  <c:v>2.9499999999999997</c:v>
                </c:pt>
                <c:pt idx="65">
                  <c:v>2.84</c:v>
                </c:pt>
                <c:pt idx="66">
                  <c:v>2.86</c:v>
                </c:pt>
                <c:pt idx="67">
                  <c:v>2.9099999999999997</c:v>
                </c:pt>
                <c:pt idx="68">
                  <c:v>2.9</c:v>
                </c:pt>
                <c:pt idx="69">
                  <c:v>2.94</c:v>
                </c:pt>
                <c:pt idx="70">
                  <c:v>2.9099999999999997</c:v>
                </c:pt>
                <c:pt idx="71">
                  <c:v>2.9699999999999998</c:v>
                </c:pt>
                <c:pt idx="72">
                  <c:v>3.03</c:v>
                </c:pt>
                <c:pt idx="73">
                  <c:v>2.9099999999999997</c:v>
                </c:pt>
                <c:pt idx="74">
                  <c:v>3</c:v>
                </c:pt>
                <c:pt idx="75">
                  <c:v>3.1</c:v>
                </c:pt>
                <c:pt idx="76">
                  <c:v>2.72</c:v>
                </c:pt>
                <c:pt idx="77">
                  <c:v>2.42</c:v>
                </c:pt>
                <c:pt idx="78">
                  <c:v>2.7600000000000002</c:v>
                </c:pt>
                <c:pt idx="79">
                  <c:v>2.5</c:v>
                </c:pt>
                <c:pt idx="80">
                  <c:v>2.77</c:v>
                </c:pt>
                <c:pt idx="81">
                  <c:v>2.9699999999999998</c:v>
                </c:pt>
                <c:pt idx="82">
                  <c:v>2.77</c:v>
                </c:pt>
                <c:pt idx="83">
                  <c:v>2.48</c:v>
                </c:pt>
                <c:pt idx="84">
                  <c:v>2.8099999999999996</c:v>
                </c:pt>
                <c:pt idx="85">
                  <c:v>2.9299999999999997</c:v>
                </c:pt>
                <c:pt idx="86">
                  <c:v>3</c:v>
                </c:pt>
                <c:pt idx="87">
                  <c:v>3.05</c:v>
                </c:pt>
                <c:pt idx="88">
                  <c:v>2.9499999999999997</c:v>
                </c:pt>
                <c:pt idx="89">
                  <c:v>2.9499999999999997</c:v>
                </c:pt>
                <c:pt idx="90">
                  <c:v>2.68</c:v>
                </c:pt>
                <c:pt idx="91">
                  <c:v>2.8299999999999996</c:v>
                </c:pt>
                <c:pt idx="92">
                  <c:v>2.67</c:v>
                </c:pt>
                <c:pt idx="93">
                  <c:v>2.75</c:v>
                </c:pt>
                <c:pt idx="94">
                  <c:v>2.88</c:v>
                </c:pt>
                <c:pt idx="95">
                  <c:v>2.75</c:v>
                </c:pt>
                <c:pt idx="96">
                  <c:v>3</c:v>
                </c:pt>
                <c:pt idx="97">
                  <c:v>2.9</c:v>
                </c:pt>
                <c:pt idx="98">
                  <c:v>2.86</c:v>
                </c:pt>
                <c:pt idx="99">
                  <c:v>2.96</c:v>
                </c:pt>
                <c:pt idx="100">
                  <c:v>2.9499999999999997</c:v>
                </c:pt>
                <c:pt idx="101">
                  <c:v>2.4</c:v>
                </c:pt>
                <c:pt idx="102">
                  <c:v>2.94</c:v>
                </c:pt>
                <c:pt idx="103">
                  <c:v>2.8499999999999996</c:v>
                </c:pt>
                <c:pt idx="104">
                  <c:v>3.15</c:v>
                </c:pt>
                <c:pt idx="105">
                  <c:v>0.19</c:v>
                </c:pt>
                <c:pt idx="106">
                  <c:v>3</c:v>
                </c:pt>
                <c:pt idx="107">
                  <c:v>3.1</c:v>
                </c:pt>
                <c:pt idx="108">
                  <c:v>3</c:v>
                </c:pt>
                <c:pt idx="109">
                  <c:v>2.94</c:v>
                </c:pt>
                <c:pt idx="110">
                  <c:v>2.9</c:v>
                </c:pt>
                <c:pt idx="111">
                  <c:v>3</c:v>
                </c:pt>
                <c:pt idx="112">
                  <c:v>2.8499999999999996</c:v>
                </c:pt>
                <c:pt idx="113">
                  <c:v>2.59</c:v>
                </c:pt>
                <c:pt idx="114">
                  <c:v>2.9499999999999997</c:v>
                </c:pt>
                <c:pt idx="115">
                  <c:v>3</c:v>
                </c:pt>
                <c:pt idx="116">
                  <c:v>2.8299999999999996</c:v>
                </c:pt>
                <c:pt idx="117">
                  <c:v>2.84</c:v>
                </c:pt>
                <c:pt idx="118">
                  <c:v>2.8699999999999997</c:v>
                </c:pt>
                <c:pt idx="119">
                  <c:v>4.5</c:v>
                </c:pt>
                <c:pt idx="120">
                  <c:v>2.9</c:v>
                </c:pt>
                <c:pt idx="121">
                  <c:v>2.74</c:v>
                </c:pt>
                <c:pt idx="122">
                  <c:v>2.9499999999999997</c:v>
                </c:pt>
                <c:pt idx="123">
                  <c:v>2.9</c:v>
                </c:pt>
                <c:pt idx="124">
                  <c:v>4.1399999999999997</c:v>
                </c:pt>
                <c:pt idx="125">
                  <c:v>2.82</c:v>
                </c:pt>
                <c:pt idx="126">
                  <c:v>3.14</c:v>
                </c:pt>
                <c:pt idx="127">
                  <c:v>2.9499999999999997</c:v>
                </c:pt>
                <c:pt idx="128">
                  <c:v>2.86</c:v>
                </c:pt>
                <c:pt idx="129">
                  <c:v>2.8099999999999996</c:v>
                </c:pt>
                <c:pt idx="130">
                  <c:v>3.03</c:v>
                </c:pt>
                <c:pt idx="131">
                  <c:v>2.9699999999999998</c:v>
                </c:pt>
                <c:pt idx="132">
                  <c:v>5.2700000000000005</c:v>
                </c:pt>
                <c:pt idx="133">
                  <c:v>3.2</c:v>
                </c:pt>
                <c:pt idx="134">
                  <c:v>2.9499999999999997</c:v>
                </c:pt>
                <c:pt idx="135">
                  <c:v>2.8899999999999997</c:v>
                </c:pt>
                <c:pt idx="136">
                  <c:v>3.14</c:v>
                </c:pt>
                <c:pt idx="137">
                  <c:v>2.9</c:v>
                </c:pt>
                <c:pt idx="138">
                  <c:v>2.8499999999999996</c:v>
                </c:pt>
                <c:pt idx="139">
                  <c:v>3.03</c:v>
                </c:pt>
                <c:pt idx="140">
                  <c:v>3.04</c:v>
                </c:pt>
                <c:pt idx="141">
                  <c:v>2.9499999999999997</c:v>
                </c:pt>
                <c:pt idx="142">
                  <c:v>3.18</c:v>
                </c:pt>
                <c:pt idx="143">
                  <c:v>3.46</c:v>
                </c:pt>
                <c:pt idx="144">
                  <c:v>2.9699999999999998</c:v>
                </c:pt>
                <c:pt idx="145">
                  <c:v>3</c:v>
                </c:pt>
                <c:pt idx="146">
                  <c:v>3.5</c:v>
                </c:pt>
                <c:pt idx="147">
                  <c:v>3.44</c:v>
                </c:pt>
                <c:pt idx="148">
                  <c:v>2.9499999999999997</c:v>
                </c:pt>
                <c:pt idx="149">
                  <c:v>3</c:v>
                </c:pt>
                <c:pt idx="150">
                  <c:v>2.8299999999999996</c:v>
                </c:pt>
                <c:pt idx="151">
                  <c:v>4.8599999999999994</c:v>
                </c:pt>
                <c:pt idx="152">
                  <c:v>2.8899999999999997</c:v>
                </c:pt>
                <c:pt idx="153">
                  <c:v>2.75</c:v>
                </c:pt>
                <c:pt idx="154">
                  <c:v>3.05</c:v>
                </c:pt>
                <c:pt idx="155">
                  <c:v>2.75</c:v>
                </c:pt>
                <c:pt idx="156">
                  <c:v>2.8299999999999996</c:v>
                </c:pt>
                <c:pt idx="157">
                  <c:v>3.12</c:v>
                </c:pt>
                <c:pt idx="158">
                  <c:v>2.9699999999999998</c:v>
                </c:pt>
                <c:pt idx="159">
                  <c:v>3</c:v>
                </c:pt>
                <c:pt idx="160">
                  <c:v>2.7600000000000002</c:v>
                </c:pt>
                <c:pt idx="161">
                  <c:v>2.9299999999999997</c:v>
                </c:pt>
                <c:pt idx="162">
                  <c:v>3</c:v>
                </c:pt>
                <c:pt idx="163">
                  <c:v>2.72</c:v>
                </c:pt>
                <c:pt idx="164">
                  <c:v>2.94</c:v>
                </c:pt>
                <c:pt idx="165">
                  <c:v>3.07</c:v>
                </c:pt>
                <c:pt idx="166">
                  <c:v>2.9499999999999997</c:v>
                </c:pt>
                <c:pt idx="167">
                  <c:v>3.05</c:v>
                </c:pt>
                <c:pt idx="168">
                  <c:v>3.16</c:v>
                </c:pt>
                <c:pt idx="169">
                  <c:v>2.67</c:v>
                </c:pt>
                <c:pt idx="170">
                  <c:v>3.63</c:v>
                </c:pt>
                <c:pt idx="171">
                  <c:v>2.9099999999999997</c:v>
                </c:pt>
                <c:pt idx="172">
                  <c:v>2.9699999999999998</c:v>
                </c:pt>
                <c:pt idx="173">
                  <c:v>3.07</c:v>
                </c:pt>
                <c:pt idx="174">
                  <c:v>2.8099999999999996</c:v>
                </c:pt>
                <c:pt idx="175">
                  <c:v>3</c:v>
                </c:pt>
                <c:pt idx="176">
                  <c:v>2.82</c:v>
                </c:pt>
                <c:pt idx="177">
                  <c:v>3</c:v>
                </c:pt>
                <c:pt idx="178">
                  <c:v>3.19</c:v>
                </c:pt>
                <c:pt idx="179">
                  <c:v>3</c:v>
                </c:pt>
                <c:pt idx="180">
                  <c:v>3.21</c:v>
                </c:pt>
                <c:pt idx="181">
                  <c:v>2.92</c:v>
                </c:pt>
                <c:pt idx="182">
                  <c:v>3</c:v>
                </c:pt>
                <c:pt idx="183">
                  <c:v>3.08</c:v>
                </c:pt>
                <c:pt idx="184">
                  <c:v>3</c:v>
                </c:pt>
                <c:pt idx="185">
                  <c:v>3</c:v>
                </c:pt>
                <c:pt idx="186">
                  <c:v>2.92</c:v>
                </c:pt>
                <c:pt idx="187">
                  <c:v>3.09</c:v>
                </c:pt>
                <c:pt idx="188">
                  <c:v>2.8299999999999996</c:v>
                </c:pt>
                <c:pt idx="189">
                  <c:v>3</c:v>
                </c:pt>
                <c:pt idx="190">
                  <c:v>6.8</c:v>
                </c:pt>
                <c:pt idx="191">
                  <c:v>2.8699999999999997</c:v>
                </c:pt>
                <c:pt idx="192">
                  <c:v>2.9</c:v>
                </c:pt>
                <c:pt idx="193">
                  <c:v>3.3299999999999996</c:v>
                </c:pt>
                <c:pt idx="194">
                  <c:v>3.3699999999999997</c:v>
                </c:pt>
                <c:pt idx="195">
                  <c:v>2.9499999999999997</c:v>
                </c:pt>
                <c:pt idx="196">
                  <c:v>3.06</c:v>
                </c:pt>
                <c:pt idx="197">
                  <c:v>2.94</c:v>
                </c:pt>
                <c:pt idx="198">
                  <c:v>3.08</c:v>
                </c:pt>
                <c:pt idx="199">
                  <c:v>3</c:v>
                </c:pt>
                <c:pt idx="200">
                  <c:v>2.9</c:v>
                </c:pt>
                <c:pt idx="201">
                  <c:v>3</c:v>
                </c:pt>
                <c:pt idx="202">
                  <c:v>3.67</c:v>
                </c:pt>
                <c:pt idx="203">
                  <c:v>2.8099999999999996</c:v>
                </c:pt>
                <c:pt idx="204">
                  <c:v>2.72</c:v>
                </c:pt>
                <c:pt idx="205">
                  <c:v>3</c:v>
                </c:pt>
                <c:pt idx="206">
                  <c:v>3.16</c:v>
                </c:pt>
                <c:pt idx="207">
                  <c:v>2.9</c:v>
                </c:pt>
                <c:pt idx="208">
                  <c:v>3.67</c:v>
                </c:pt>
                <c:pt idx="209">
                  <c:v>2.94</c:v>
                </c:pt>
                <c:pt idx="210">
                  <c:v>3.06</c:v>
                </c:pt>
                <c:pt idx="211">
                  <c:v>3</c:v>
                </c:pt>
                <c:pt idx="212">
                  <c:v>2.9299999999999997</c:v>
                </c:pt>
                <c:pt idx="213">
                  <c:v>4</c:v>
                </c:pt>
                <c:pt idx="214">
                  <c:v>2.92</c:v>
                </c:pt>
                <c:pt idx="215">
                  <c:v>2.79</c:v>
                </c:pt>
                <c:pt idx="216">
                  <c:v>2.9299999999999997</c:v>
                </c:pt>
                <c:pt idx="217">
                  <c:v>2.9</c:v>
                </c:pt>
                <c:pt idx="218">
                  <c:v>2.8099999999999996</c:v>
                </c:pt>
                <c:pt idx="219">
                  <c:v>2.9699999999999998</c:v>
                </c:pt>
                <c:pt idx="220">
                  <c:v>2.8699999999999997</c:v>
                </c:pt>
                <c:pt idx="221">
                  <c:v>2.5499999999999998</c:v>
                </c:pt>
                <c:pt idx="222">
                  <c:v>2.9499999999999997</c:v>
                </c:pt>
                <c:pt idx="223">
                  <c:v>3.04</c:v>
                </c:pt>
                <c:pt idx="224">
                  <c:v>2.8</c:v>
                </c:pt>
                <c:pt idx="225">
                  <c:v>2.8</c:v>
                </c:pt>
                <c:pt idx="226">
                  <c:v>2.9299999999999997</c:v>
                </c:pt>
                <c:pt idx="227">
                  <c:v>2.6</c:v>
                </c:pt>
                <c:pt idx="228">
                  <c:v>2.7600000000000002</c:v>
                </c:pt>
                <c:pt idx="229">
                  <c:v>2.72</c:v>
                </c:pt>
                <c:pt idx="230">
                  <c:v>2.9</c:v>
                </c:pt>
                <c:pt idx="231">
                  <c:v>2.9499999999999997</c:v>
                </c:pt>
                <c:pt idx="232">
                  <c:v>2.8</c:v>
                </c:pt>
                <c:pt idx="233">
                  <c:v>2.7</c:v>
                </c:pt>
                <c:pt idx="234">
                  <c:v>2.23</c:v>
                </c:pt>
                <c:pt idx="235">
                  <c:v>3.59</c:v>
                </c:pt>
                <c:pt idx="236">
                  <c:v>2.7800000000000002</c:v>
                </c:pt>
                <c:pt idx="237">
                  <c:v>2.9699999999999998</c:v>
                </c:pt>
                <c:pt idx="238">
                  <c:v>2.94</c:v>
                </c:pt>
                <c:pt idx="239">
                  <c:v>2.7800000000000002</c:v>
                </c:pt>
                <c:pt idx="240">
                  <c:v>2.8499999999999996</c:v>
                </c:pt>
                <c:pt idx="241">
                  <c:v>2.8</c:v>
                </c:pt>
                <c:pt idx="242">
                  <c:v>4.0999999999999996</c:v>
                </c:pt>
                <c:pt idx="243">
                  <c:v>3</c:v>
                </c:pt>
                <c:pt idx="244">
                  <c:v>2.9699999999999998</c:v>
                </c:pt>
                <c:pt idx="245">
                  <c:v>2.8</c:v>
                </c:pt>
                <c:pt idx="246">
                  <c:v>3</c:v>
                </c:pt>
                <c:pt idx="247">
                  <c:v>2.72</c:v>
                </c:pt>
                <c:pt idx="248">
                  <c:v>3.19</c:v>
                </c:pt>
                <c:pt idx="249">
                  <c:v>2.94</c:v>
                </c:pt>
                <c:pt idx="250">
                  <c:v>2.94</c:v>
                </c:pt>
                <c:pt idx="251">
                  <c:v>2.77</c:v>
                </c:pt>
                <c:pt idx="252">
                  <c:v>2.75</c:v>
                </c:pt>
                <c:pt idx="253">
                  <c:v>3</c:v>
                </c:pt>
                <c:pt idx="254">
                  <c:v>2.9699999999999998</c:v>
                </c:pt>
                <c:pt idx="255">
                  <c:v>2.77</c:v>
                </c:pt>
                <c:pt idx="256">
                  <c:v>3.18</c:v>
                </c:pt>
                <c:pt idx="257">
                  <c:v>2.86</c:v>
                </c:pt>
                <c:pt idx="258">
                  <c:v>2.94</c:v>
                </c:pt>
                <c:pt idx="259">
                  <c:v>2.8899999999999997</c:v>
                </c:pt>
                <c:pt idx="260">
                  <c:v>2.8499999999999996</c:v>
                </c:pt>
                <c:pt idx="261">
                  <c:v>2.8699999999999997</c:v>
                </c:pt>
                <c:pt idx="262">
                  <c:v>2.94</c:v>
                </c:pt>
                <c:pt idx="263">
                  <c:v>3.1</c:v>
                </c:pt>
                <c:pt idx="264">
                  <c:v>2.9499999999999997</c:v>
                </c:pt>
                <c:pt idx="265">
                  <c:v>3.2</c:v>
                </c:pt>
                <c:pt idx="266">
                  <c:v>2.75</c:v>
                </c:pt>
                <c:pt idx="267">
                  <c:v>3</c:v>
                </c:pt>
                <c:pt idx="268">
                  <c:v>2.9</c:v>
                </c:pt>
                <c:pt idx="269">
                  <c:v>2.88</c:v>
                </c:pt>
                <c:pt idx="270">
                  <c:v>3.75</c:v>
                </c:pt>
                <c:pt idx="271">
                  <c:v>2.9</c:v>
                </c:pt>
                <c:pt idx="272">
                  <c:v>2.5299999999999998</c:v>
                </c:pt>
                <c:pt idx="273">
                  <c:v>2.86</c:v>
                </c:pt>
                <c:pt idx="274">
                  <c:v>2.86</c:v>
                </c:pt>
                <c:pt idx="275">
                  <c:v>3</c:v>
                </c:pt>
                <c:pt idx="276">
                  <c:v>2.73</c:v>
                </c:pt>
                <c:pt idx="277">
                  <c:v>2.9099999999999997</c:v>
                </c:pt>
                <c:pt idx="278">
                  <c:v>2.9099999999999997</c:v>
                </c:pt>
              </c:numCache>
            </c:numRef>
          </c:yVal>
        </c:ser>
        <c:axId val="80148352"/>
        <c:axId val="80420864"/>
      </c:scatterChart>
      <c:valAx>
        <c:axId val="80148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>
                    <a:latin typeface="Arial" pitchFamily="34" charset="0"/>
                    <a:cs typeface="Arial" pitchFamily="34" charset="0"/>
                  </a:defRPr>
                </a:pPr>
                <a:r>
                  <a:rPr lang="en-CA" sz="1200" dirty="0">
                    <a:latin typeface="Arial" pitchFamily="34" charset="0"/>
                    <a:cs typeface="Arial" pitchFamily="34" charset="0"/>
                  </a:rPr>
                  <a:t>Nut Size (g)</a:t>
                </a:r>
              </a:p>
            </c:rich>
          </c:tx>
          <c:layout/>
        </c:title>
        <c:numFmt formatCode="General" sourceLinked="1"/>
        <c:tickLblPos val="nextTo"/>
        <c:crossAx val="80420864"/>
        <c:crosses val="autoZero"/>
        <c:crossBetween val="midCat"/>
      </c:valAx>
      <c:valAx>
        <c:axId val="804208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sz="1200" dirty="0">
                    <a:latin typeface="Arial" pitchFamily="34" charset="0"/>
                    <a:cs typeface="Arial" pitchFamily="34" charset="0"/>
                  </a:rPr>
                  <a:t>Number</a:t>
                </a:r>
                <a:r>
                  <a:rPr lang="en-CA" sz="1200" baseline="0" dirty="0">
                    <a:latin typeface="Arial" pitchFamily="34" charset="0"/>
                    <a:cs typeface="Arial" pitchFamily="34" charset="0"/>
                  </a:rPr>
                  <a:t> of Nuts per Burr</a:t>
                </a:r>
                <a:endParaRPr lang="en-CA" sz="120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General" sourceLinked="1"/>
        <c:tickLblPos val="nextTo"/>
        <c:crossAx val="80148352"/>
        <c:crosses val="autoZero"/>
        <c:crossBetween val="midCat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title>
      <c:tx>
        <c:rich>
          <a:bodyPr/>
          <a:lstStyle/>
          <a:p>
            <a:pPr>
              <a:defRPr/>
            </a:pPr>
            <a:r>
              <a:rPr lang="en-US" sz="1900" baseline="0" dirty="0" err="1">
                <a:latin typeface="Arial" pitchFamily="34" charset="0"/>
                <a:cs typeface="Arial" pitchFamily="34" charset="0"/>
              </a:rPr>
              <a:t>Riverbend</a:t>
            </a:r>
            <a:r>
              <a:rPr lang="en-US" sz="1900" baseline="0" dirty="0">
                <a:latin typeface="Arial" pitchFamily="34" charset="0"/>
                <a:cs typeface="Arial" pitchFamily="34" charset="0"/>
              </a:rPr>
              <a:t> 2012</a:t>
            </a:r>
          </a:p>
        </c:rich>
      </c:tx>
      <c:layout/>
    </c:title>
    <c:plotArea>
      <c:layout/>
      <c:barChart>
        <c:barDir val="col"/>
        <c:grouping val="clustered"/>
        <c:ser>
          <c:idx val="1"/>
          <c:order val="0"/>
          <c:tx>
            <c:v>Canadian</c:v>
          </c:tx>
          <c:cat>
            <c:numRef>
              <c:f>'Nut weight'!$V$7:$V$26</c:f>
              <c:numCache>
                <c:formatCode>0.00</c:formatCode>
                <c:ptCount val="20"/>
                <c:pt idx="0">
                  <c:v>1.4129999999999996</c:v>
                </c:pt>
                <c:pt idx="1">
                  <c:v>1.6659999999999997</c:v>
                </c:pt>
                <c:pt idx="2">
                  <c:v>1.919</c:v>
                </c:pt>
                <c:pt idx="3">
                  <c:v>2.1719999999999997</c:v>
                </c:pt>
                <c:pt idx="4">
                  <c:v>2.4249999999999998</c:v>
                </c:pt>
                <c:pt idx="5">
                  <c:v>2.6779999999999999</c:v>
                </c:pt>
                <c:pt idx="6">
                  <c:v>2.9309999999999996</c:v>
                </c:pt>
                <c:pt idx="7">
                  <c:v>3.1840000000000002</c:v>
                </c:pt>
                <c:pt idx="8">
                  <c:v>3.4370000000000003</c:v>
                </c:pt>
                <c:pt idx="9">
                  <c:v>3.6900000000000004</c:v>
                </c:pt>
                <c:pt idx="10">
                  <c:v>3.9429999999999992</c:v>
                </c:pt>
                <c:pt idx="11">
                  <c:v>4.1959999999999988</c:v>
                </c:pt>
                <c:pt idx="12">
                  <c:v>4.4489999999999998</c:v>
                </c:pt>
                <c:pt idx="13">
                  <c:v>4.702</c:v>
                </c:pt>
                <c:pt idx="14">
                  <c:v>4.9550000000000001</c:v>
                </c:pt>
                <c:pt idx="15">
                  <c:v>5.2080000000000002</c:v>
                </c:pt>
                <c:pt idx="16">
                  <c:v>5.4610000000000003</c:v>
                </c:pt>
                <c:pt idx="17">
                  <c:v>5.7139999999999995</c:v>
                </c:pt>
                <c:pt idx="18">
                  <c:v>5.9670000000000005</c:v>
                </c:pt>
                <c:pt idx="19">
                  <c:v>6.2200000000000006</c:v>
                </c:pt>
              </c:numCache>
            </c:numRef>
          </c:cat>
          <c:val>
            <c:numRef>
              <c:f>'Nut weight'!$R$7:$R$26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6</c:v>
                </c:pt>
                <c:pt idx="9">
                  <c:v>6</c:v>
                </c:pt>
                <c:pt idx="10">
                  <c:v>3</c:v>
                </c:pt>
                <c:pt idx="11">
                  <c:v>4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ser>
          <c:idx val="2"/>
          <c:order val="1"/>
          <c:tx>
            <c:v>Hybrid</c:v>
          </c:tx>
          <c:cat>
            <c:numRef>
              <c:f>'Nut weight'!$V$7:$V$26</c:f>
              <c:numCache>
                <c:formatCode>0.00</c:formatCode>
                <c:ptCount val="20"/>
                <c:pt idx="0">
                  <c:v>1.4129999999999996</c:v>
                </c:pt>
                <c:pt idx="1">
                  <c:v>1.6659999999999997</c:v>
                </c:pt>
                <c:pt idx="2">
                  <c:v>1.919</c:v>
                </c:pt>
                <c:pt idx="3">
                  <c:v>2.1719999999999997</c:v>
                </c:pt>
                <c:pt idx="4">
                  <c:v>2.4249999999999998</c:v>
                </c:pt>
                <c:pt idx="5">
                  <c:v>2.6779999999999999</c:v>
                </c:pt>
                <c:pt idx="6">
                  <c:v>2.9309999999999996</c:v>
                </c:pt>
                <c:pt idx="7">
                  <c:v>3.1840000000000002</c:v>
                </c:pt>
                <c:pt idx="8">
                  <c:v>3.4370000000000003</c:v>
                </c:pt>
                <c:pt idx="9">
                  <c:v>3.6900000000000004</c:v>
                </c:pt>
                <c:pt idx="10">
                  <c:v>3.9429999999999992</c:v>
                </c:pt>
                <c:pt idx="11">
                  <c:v>4.1959999999999988</c:v>
                </c:pt>
                <c:pt idx="12">
                  <c:v>4.4489999999999998</c:v>
                </c:pt>
                <c:pt idx="13">
                  <c:v>4.702</c:v>
                </c:pt>
                <c:pt idx="14">
                  <c:v>4.9550000000000001</c:v>
                </c:pt>
                <c:pt idx="15">
                  <c:v>5.2080000000000002</c:v>
                </c:pt>
                <c:pt idx="16">
                  <c:v>5.4610000000000003</c:v>
                </c:pt>
                <c:pt idx="17">
                  <c:v>5.7139999999999995</c:v>
                </c:pt>
                <c:pt idx="18">
                  <c:v>5.9670000000000005</c:v>
                </c:pt>
                <c:pt idx="19">
                  <c:v>6.2200000000000006</c:v>
                </c:pt>
              </c:numCache>
            </c:numRef>
          </c:cat>
          <c:val>
            <c:numRef>
              <c:f>'Nut weight'!$X$7:$X$26</c:f>
              <c:numCache>
                <c:formatCode>General</c:formatCode>
                <c:ptCount val="20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3</c:v>
                </c:pt>
                <c:pt idx="5">
                  <c:v>8</c:v>
                </c:pt>
                <c:pt idx="6">
                  <c:v>6</c:v>
                </c:pt>
                <c:pt idx="7">
                  <c:v>4</c:v>
                </c:pt>
                <c:pt idx="8">
                  <c:v>7</c:v>
                </c:pt>
                <c:pt idx="9">
                  <c:v>9</c:v>
                </c:pt>
                <c:pt idx="10">
                  <c:v>5</c:v>
                </c:pt>
                <c:pt idx="11">
                  <c:v>5</c:v>
                </c:pt>
                <c:pt idx="12">
                  <c:v>3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</c:numCache>
            </c:numRef>
          </c:val>
        </c:ser>
        <c:gapWidth val="83"/>
        <c:overlap val="-22"/>
        <c:axId val="80456320"/>
        <c:axId val="80466688"/>
      </c:barChart>
      <c:catAx>
        <c:axId val="804563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sz="1200" dirty="0">
                    <a:latin typeface="Arial" pitchFamily="34" charset="0"/>
                    <a:cs typeface="Arial" pitchFamily="34" charset="0"/>
                  </a:rPr>
                  <a:t>Nut size (g)</a:t>
                </a:r>
              </a:p>
            </c:rich>
          </c:tx>
          <c:layout/>
        </c:title>
        <c:numFmt formatCode="0.00" sourceLinked="1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0466688"/>
        <c:crosses val="autoZero"/>
        <c:auto val="1"/>
        <c:lblAlgn val="ctr"/>
        <c:lblOffset val="100"/>
      </c:catAx>
      <c:valAx>
        <c:axId val="804666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sz="1200" baseline="0" dirty="0">
                    <a:latin typeface="Arial" pitchFamily="34" charset="0"/>
                  </a:rPr>
                  <a:t>Frequency of nut size </a:t>
                </a:r>
              </a:p>
            </c:rich>
          </c:tx>
          <c:layout/>
        </c:title>
        <c:numFmt formatCode="General" sourceLinked="1"/>
        <c:tickLblPos val="nextTo"/>
        <c:crossAx val="804563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CA"/>
  <c:chart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xVal>
            <c:numRef>
              <c:f>'Nut weight'!$F$2:$F$104</c:f>
              <c:numCache>
                <c:formatCode>General</c:formatCode>
                <c:ptCount val="103"/>
                <c:pt idx="0">
                  <c:v>3.7</c:v>
                </c:pt>
                <c:pt idx="1">
                  <c:v>1.9200000000000002</c:v>
                </c:pt>
                <c:pt idx="2">
                  <c:v>5.72</c:v>
                </c:pt>
                <c:pt idx="3">
                  <c:v>2.84</c:v>
                </c:pt>
                <c:pt idx="4">
                  <c:v>3.3299999999999996</c:v>
                </c:pt>
                <c:pt idx="5">
                  <c:v>2.8299999999999996</c:v>
                </c:pt>
                <c:pt idx="6">
                  <c:v>4.49</c:v>
                </c:pt>
                <c:pt idx="7">
                  <c:v>4.37</c:v>
                </c:pt>
                <c:pt idx="8">
                  <c:v>3.63</c:v>
                </c:pt>
                <c:pt idx="9">
                  <c:v>2.38</c:v>
                </c:pt>
                <c:pt idx="10">
                  <c:v>3.42</c:v>
                </c:pt>
                <c:pt idx="11">
                  <c:v>4.1199999999999992</c:v>
                </c:pt>
                <c:pt idx="12">
                  <c:v>6.22</c:v>
                </c:pt>
                <c:pt idx="13">
                  <c:v>1.1599999999999997</c:v>
                </c:pt>
                <c:pt idx="14">
                  <c:v>3.54</c:v>
                </c:pt>
                <c:pt idx="15">
                  <c:v>2.5099999999999998</c:v>
                </c:pt>
                <c:pt idx="16">
                  <c:v>3.07</c:v>
                </c:pt>
                <c:pt idx="17">
                  <c:v>4.2699999999999996</c:v>
                </c:pt>
                <c:pt idx="18">
                  <c:v>2.6</c:v>
                </c:pt>
                <c:pt idx="19">
                  <c:v>3.29</c:v>
                </c:pt>
                <c:pt idx="20">
                  <c:v>3.4699999999999998</c:v>
                </c:pt>
                <c:pt idx="21">
                  <c:v>4.7699999999999996</c:v>
                </c:pt>
                <c:pt idx="22">
                  <c:v>3.57</c:v>
                </c:pt>
                <c:pt idx="23">
                  <c:v>4.91</c:v>
                </c:pt>
                <c:pt idx="24">
                  <c:v>4.1599999999999993</c:v>
                </c:pt>
                <c:pt idx="25">
                  <c:v>2.44</c:v>
                </c:pt>
                <c:pt idx="26">
                  <c:v>2.84</c:v>
                </c:pt>
                <c:pt idx="27">
                  <c:v>2.7</c:v>
                </c:pt>
                <c:pt idx="28">
                  <c:v>2.96</c:v>
                </c:pt>
                <c:pt idx="29">
                  <c:v>3.9499999999999997</c:v>
                </c:pt>
                <c:pt idx="30">
                  <c:v>3.73</c:v>
                </c:pt>
                <c:pt idx="31">
                  <c:v>3.4699999999999998</c:v>
                </c:pt>
                <c:pt idx="32">
                  <c:v>4.4000000000000004</c:v>
                </c:pt>
                <c:pt idx="33">
                  <c:v>3.63</c:v>
                </c:pt>
                <c:pt idx="34">
                  <c:v>3.27</c:v>
                </c:pt>
                <c:pt idx="35">
                  <c:v>3.8899999999999997</c:v>
                </c:pt>
                <c:pt idx="36">
                  <c:v>4.04</c:v>
                </c:pt>
                <c:pt idx="37">
                  <c:v>3.42</c:v>
                </c:pt>
                <c:pt idx="38">
                  <c:v>3</c:v>
                </c:pt>
                <c:pt idx="39">
                  <c:v>3.02</c:v>
                </c:pt>
                <c:pt idx="40">
                  <c:v>2.69</c:v>
                </c:pt>
                <c:pt idx="41">
                  <c:v>3.23</c:v>
                </c:pt>
                <c:pt idx="42">
                  <c:v>1.87</c:v>
                </c:pt>
                <c:pt idx="43">
                  <c:v>2.9</c:v>
                </c:pt>
                <c:pt idx="44">
                  <c:v>2.3499999999999996</c:v>
                </c:pt>
                <c:pt idx="45">
                  <c:v>4.7300000000000004</c:v>
                </c:pt>
                <c:pt idx="46">
                  <c:v>4.83</c:v>
                </c:pt>
                <c:pt idx="47">
                  <c:v>3.9099999999999997</c:v>
                </c:pt>
                <c:pt idx="48">
                  <c:v>3.63</c:v>
                </c:pt>
                <c:pt idx="49">
                  <c:v>3.98</c:v>
                </c:pt>
                <c:pt idx="50">
                  <c:v>3.29</c:v>
                </c:pt>
                <c:pt idx="51">
                  <c:v>5.9300000000000006</c:v>
                </c:pt>
                <c:pt idx="52">
                  <c:v>2.29</c:v>
                </c:pt>
                <c:pt idx="53">
                  <c:v>2.46</c:v>
                </c:pt>
                <c:pt idx="54">
                  <c:v>3.53</c:v>
                </c:pt>
                <c:pt idx="55">
                  <c:v>3.3499999999999996</c:v>
                </c:pt>
                <c:pt idx="56">
                  <c:v>3.66</c:v>
                </c:pt>
                <c:pt idx="57">
                  <c:v>3.69</c:v>
                </c:pt>
                <c:pt idx="58">
                  <c:v>1.6800000000000002</c:v>
                </c:pt>
                <c:pt idx="59">
                  <c:v>4.2</c:v>
                </c:pt>
                <c:pt idx="60">
                  <c:v>2.3299999999999996</c:v>
                </c:pt>
                <c:pt idx="61">
                  <c:v>4.05</c:v>
                </c:pt>
                <c:pt idx="62">
                  <c:v>2.06</c:v>
                </c:pt>
                <c:pt idx="63">
                  <c:v>3.82</c:v>
                </c:pt>
                <c:pt idx="64">
                  <c:v>2.4499999999999997</c:v>
                </c:pt>
                <c:pt idx="65">
                  <c:v>3.9099999999999997</c:v>
                </c:pt>
                <c:pt idx="66">
                  <c:v>2.5099999999999998</c:v>
                </c:pt>
                <c:pt idx="67">
                  <c:v>3.4699999999999998</c:v>
                </c:pt>
                <c:pt idx="68">
                  <c:v>4.42</c:v>
                </c:pt>
                <c:pt idx="69">
                  <c:v>3.92</c:v>
                </c:pt>
                <c:pt idx="70">
                  <c:v>4</c:v>
                </c:pt>
                <c:pt idx="71">
                  <c:v>3.46</c:v>
                </c:pt>
                <c:pt idx="72">
                  <c:v>2.8499999999999996</c:v>
                </c:pt>
                <c:pt idx="73">
                  <c:v>2.9299999999999997</c:v>
                </c:pt>
                <c:pt idx="74">
                  <c:v>4.2699999999999996</c:v>
                </c:pt>
                <c:pt idx="75">
                  <c:v>3.72</c:v>
                </c:pt>
                <c:pt idx="76">
                  <c:v>3.2</c:v>
                </c:pt>
                <c:pt idx="77">
                  <c:v>3.5</c:v>
                </c:pt>
                <c:pt idx="78">
                  <c:v>2.98</c:v>
                </c:pt>
                <c:pt idx="79">
                  <c:v>4.1399999999999997</c:v>
                </c:pt>
                <c:pt idx="80">
                  <c:v>5.05</c:v>
                </c:pt>
                <c:pt idx="81">
                  <c:v>2.94</c:v>
                </c:pt>
                <c:pt idx="82">
                  <c:v>3.17</c:v>
                </c:pt>
                <c:pt idx="83">
                  <c:v>2</c:v>
                </c:pt>
                <c:pt idx="84">
                  <c:v>1.53</c:v>
                </c:pt>
                <c:pt idx="85">
                  <c:v>4.0199999999999996</c:v>
                </c:pt>
                <c:pt idx="86">
                  <c:v>3.52</c:v>
                </c:pt>
                <c:pt idx="87">
                  <c:v>1.6</c:v>
                </c:pt>
                <c:pt idx="88">
                  <c:v>3.4</c:v>
                </c:pt>
                <c:pt idx="89">
                  <c:v>3.3099999999999996</c:v>
                </c:pt>
                <c:pt idx="90">
                  <c:v>3.2800000000000002</c:v>
                </c:pt>
                <c:pt idx="91">
                  <c:v>2.9699999999999998</c:v>
                </c:pt>
                <c:pt idx="92">
                  <c:v>2.5099999999999998</c:v>
                </c:pt>
                <c:pt idx="93">
                  <c:v>2.13</c:v>
                </c:pt>
                <c:pt idx="94">
                  <c:v>2.9299999999999997</c:v>
                </c:pt>
                <c:pt idx="95">
                  <c:v>2.74</c:v>
                </c:pt>
                <c:pt idx="96">
                  <c:v>3.68</c:v>
                </c:pt>
                <c:pt idx="97">
                  <c:v>3.25</c:v>
                </c:pt>
                <c:pt idx="98">
                  <c:v>2.44</c:v>
                </c:pt>
                <c:pt idx="99">
                  <c:v>2.44</c:v>
                </c:pt>
                <c:pt idx="100">
                  <c:v>2.8099999999999996</c:v>
                </c:pt>
                <c:pt idx="101">
                  <c:v>2.4499999999999997</c:v>
                </c:pt>
                <c:pt idx="102">
                  <c:v>2.62</c:v>
                </c:pt>
              </c:numCache>
            </c:numRef>
          </c:xVal>
          <c:yVal>
            <c:numRef>
              <c:f>'Nut weight'!$G$2:$G$104</c:f>
              <c:numCache>
                <c:formatCode>General</c:formatCode>
                <c:ptCount val="103"/>
                <c:pt idx="0">
                  <c:v>2.65</c:v>
                </c:pt>
                <c:pt idx="1">
                  <c:v>2.1800000000000002</c:v>
                </c:pt>
                <c:pt idx="2">
                  <c:v>2.48</c:v>
                </c:pt>
                <c:pt idx="3">
                  <c:v>2.65</c:v>
                </c:pt>
                <c:pt idx="4">
                  <c:v>2.8</c:v>
                </c:pt>
                <c:pt idx="5">
                  <c:v>2.71</c:v>
                </c:pt>
                <c:pt idx="6">
                  <c:v>2.92</c:v>
                </c:pt>
                <c:pt idx="7">
                  <c:v>2.88</c:v>
                </c:pt>
                <c:pt idx="8">
                  <c:v>2.86</c:v>
                </c:pt>
                <c:pt idx="9">
                  <c:v>3.17</c:v>
                </c:pt>
                <c:pt idx="10">
                  <c:v>3.1</c:v>
                </c:pt>
                <c:pt idx="11">
                  <c:v>2.8299999999999996</c:v>
                </c:pt>
                <c:pt idx="12">
                  <c:v>2.9099999999999997</c:v>
                </c:pt>
                <c:pt idx="13">
                  <c:v>2.2000000000000002</c:v>
                </c:pt>
                <c:pt idx="14">
                  <c:v>2.8</c:v>
                </c:pt>
                <c:pt idx="15">
                  <c:v>2.9499999999999997</c:v>
                </c:pt>
                <c:pt idx="16">
                  <c:v>2.9299999999999997</c:v>
                </c:pt>
                <c:pt idx="17">
                  <c:v>3.7</c:v>
                </c:pt>
                <c:pt idx="18">
                  <c:v>2.9</c:v>
                </c:pt>
                <c:pt idx="19">
                  <c:v>3.4</c:v>
                </c:pt>
                <c:pt idx="20">
                  <c:v>2.8499999999999996</c:v>
                </c:pt>
                <c:pt idx="21">
                  <c:v>2.9499999999999997</c:v>
                </c:pt>
                <c:pt idx="22">
                  <c:v>2.7600000000000002</c:v>
                </c:pt>
                <c:pt idx="23">
                  <c:v>2.8499999999999996</c:v>
                </c:pt>
                <c:pt idx="24">
                  <c:v>2.8099999999999996</c:v>
                </c:pt>
                <c:pt idx="25">
                  <c:v>3.03</c:v>
                </c:pt>
                <c:pt idx="26">
                  <c:v>2.96</c:v>
                </c:pt>
                <c:pt idx="27">
                  <c:v>2.8499999999999996</c:v>
                </c:pt>
                <c:pt idx="28">
                  <c:v>2.8</c:v>
                </c:pt>
                <c:pt idx="29">
                  <c:v>1.9000000000000001</c:v>
                </c:pt>
                <c:pt idx="30">
                  <c:v>2.67</c:v>
                </c:pt>
                <c:pt idx="31">
                  <c:v>3.46</c:v>
                </c:pt>
                <c:pt idx="32">
                  <c:v>3</c:v>
                </c:pt>
                <c:pt idx="33">
                  <c:v>2.8699999999999997</c:v>
                </c:pt>
                <c:pt idx="34">
                  <c:v>3</c:v>
                </c:pt>
                <c:pt idx="35">
                  <c:v>2.8</c:v>
                </c:pt>
                <c:pt idx="36">
                  <c:v>2.8</c:v>
                </c:pt>
                <c:pt idx="37">
                  <c:v>3</c:v>
                </c:pt>
                <c:pt idx="38">
                  <c:v>3</c:v>
                </c:pt>
                <c:pt idx="39">
                  <c:v>2.73</c:v>
                </c:pt>
                <c:pt idx="40">
                  <c:v>3.2</c:v>
                </c:pt>
                <c:pt idx="41">
                  <c:v>2.6</c:v>
                </c:pt>
                <c:pt idx="42">
                  <c:v>3</c:v>
                </c:pt>
                <c:pt idx="43">
                  <c:v>2.94</c:v>
                </c:pt>
                <c:pt idx="44">
                  <c:v>2.74</c:v>
                </c:pt>
                <c:pt idx="45">
                  <c:v>2.4099999999999997</c:v>
                </c:pt>
                <c:pt idx="46">
                  <c:v>2.94</c:v>
                </c:pt>
                <c:pt idx="47">
                  <c:v>3.52</c:v>
                </c:pt>
                <c:pt idx="48">
                  <c:v>3.07</c:v>
                </c:pt>
                <c:pt idx="49">
                  <c:v>1.59</c:v>
                </c:pt>
                <c:pt idx="50">
                  <c:v>3.06</c:v>
                </c:pt>
                <c:pt idx="51">
                  <c:v>3</c:v>
                </c:pt>
                <c:pt idx="52">
                  <c:v>2.94</c:v>
                </c:pt>
                <c:pt idx="53">
                  <c:v>2.92</c:v>
                </c:pt>
                <c:pt idx="54">
                  <c:v>3</c:v>
                </c:pt>
                <c:pt idx="55">
                  <c:v>2.9299999999999997</c:v>
                </c:pt>
                <c:pt idx="56">
                  <c:v>2.86</c:v>
                </c:pt>
                <c:pt idx="57">
                  <c:v>2.8699999999999997</c:v>
                </c:pt>
                <c:pt idx="58">
                  <c:v>2.67</c:v>
                </c:pt>
                <c:pt idx="59">
                  <c:v>2.73</c:v>
                </c:pt>
                <c:pt idx="60">
                  <c:v>2.8099999999999996</c:v>
                </c:pt>
                <c:pt idx="61">
                  <c:v>2.79</c:v>
                </c:pt>
                <c:pt idx="62">
                  <c:v>2.19</c:v>
                </c:pt>
                <c:pt idx="63">
                  <c:v>2.84</c:v>
                </c:pt>
                <c:pt idx="64">
                  <c:v>2.9299999999999997</c:v>
                </c:pt>
                <c:pt idx="65">
                  <c:v>2.9</c:v>
                </c:pt>
                <c:pt idx="66">
                  <c:v>2.8699999999999997</c:v>
                </c:pt>
                <c:pt idx="67">
                  <c:v>2.12</c:v>
                </c:pt>
                <c:pt idx="68">
                  <c:v>2.8299999999999996</c:v>
                </c:pt>
                <c:pt idx="69">
                  <c:v>3.8499999999999996</c:v>
                </c:pt>
                <c:pt idx="70">
                  <c:v>2.8099999999999996</c:v>
                </c:pt>
                <c:pt idx="71">
                  <c:v>2.9499999999999997</c:v>
                </c:pt>
                <c:pt idx="72">
                  <c:v>2.6</c:v>
                </c:pt>
                <c:pt idx="73">
                  <c:v>3</c:v>
                </c:pt>
                <c:pt idx="74">
                  <c:v>2.73</c:v>
                </c:pt>
                <c:pt idx="75">
                  <c:v>2.9</c:v>
                </c:pt>
                <c:pt idx="76">
                  <c:v>3.06</c:v>
                </c:pt>
                <c:pt idx="77">
                  <c:v>3</c:v>
                </c:pt>
                <c:pt idx="78">
                  <c:v>3</c:v>
                </c:pt>
                <c:pt idx="79">
                  <c:v>2.9</c:v>
                </c:pt>
                <c:pt idx="80">
                  <c:v>2.86</c:v>
                </c:pt>
                <c:pt idx="81">
                  <c:v>2.65</c:v>
                </c:pt>
                <c:pt idx="82">
                  <c:v>2.9299999999999997</c:v>
                </c:pt>
                <c:pt idx="83">
                  <c:v>5.07</c:v>
                </c:pt>
                <c:pt idx="84">
                  <c:v>3</c:v>
                </c:pt>
                <c:pt idx="85">
                  <c:v>2.9</c:v>
                </c:pt>
                <c:pt idx="86">
                  <c:v>3.15</c:v>
                </c:pt>
                <c:pt idx="87">
                  <c:v>3</c:v>
                </c:pt>
                <c:pt idx="88">
                  <c:v>1.6700000000000002</c:v>
                </c:pt>
                <c:pt idx="89">
                  <c:v>2.67</c:v>
                </c:pt>
                <c:pt idx="90">
                  <c:v>2.88</c:v>
                </c:pt>
                <c:pt idx="91">
                  <c:v>3</c:v>
                </c:pt>
                <c:pt idx="92">
                  <c:v>2.92</c:v>
                </c:pt>
                <c:pt idx="93">
                  <c:v>3</c:v>
                </c:pt>
                <c:pt idx="94">
                  <c:v>3</c:v>
                </c:pt>
                <c:pt idx="95">
                  <c:v>2.8699999999999997</c:v>
                </c:pt>
                <c:pt idx="96">
                  <c:v>3</c:v>
                </c:pt>
                <c:pt idx="97">
                  <c:v>2.8</c:v>
                </c:pt>
                <c:pt idx="98">
                  <c:v>2.75</c:v>
                </c:pt>
                <c:pt idx="99">
                  <c:v>3</c:v>
                </c:pt>
                <c:pt idx="100">
                  <c:v>2.67</c:v>
                </c:pt>
                <c:pt idx="101">
                  <c:v>2.9299999999999997</c:v>
                </c:pt>
                <c:pt idx="102">
                  <c:v>2.9</c:v>
                </c:pt>
              </c:numCache>
            </c:numRef>
          </c:yVal>
        </c:ser>
        <c:axId val="80472704"/>
        <c:axId val="80491264"/>
      </c:scatterChart>
      <c:valAx>
        <c:axId val="8047270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sz="1400" dirty="0"/>
                  <a:t>Nut Size (g)</a:t>
                </a:r>
              </a:p>
            </c:rich>
          </c:tx>
          <c:layout/>
        </c:title>
        <c:numFmt formatCode="General" sourceLinked="1"/>
        <c:tickLblPos val="nextTo"/>
        <c:crossAx val="80491264"/>
        <c:crosses val="autoZero"/>
        <c:crossBetween val="midCat"/>
      </c:valAx>
      <c:valAx>
        <c:axId val="804912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sz="1200" baseline="0" dirty="0"/>
                  <a:t>Number of Nuts per Burr</a:t>
                </a:r>
              </a:p>
            </c:rich>
          </c:tx>
          <c:layout>
            <c:manualLayout>
              <c:xMode val="edge"/>
              <c:yMode val="edge"/>
              <c:x val="2.0146520146520148E-2"/>
              <c:y val="0.25464869775893401"/>
            </c:manualLayout>
          </c:layout>
        </c:title>
        <c:numFmt formatCode="General" sourceLinked="1"/>
        <c:tickLblPos val="nextTo"/>
        <c:crossAx val="80472704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0.14215</cdr:x>
      <cdr:y>0.70299</cdr:y>
    </cdr:from>
    <cdr:to>
      <cdr:x>0.23636</cdr:x>
      <cdr:y>0.75923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9150" y="3810000"/>
          <a:ext cx="54292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/>
        </a:p>
      </cdr:txBody>
    </cdr:sp>
  </cdr:relSizeAnchor>
  <cdr:relSizeAnchor xmlns:cdr="http://schemas.openxmlformats.org/drawingml/2006/chartDrawing">
    <cdr:from>
      <cdr:x>0.29091</cdr:x>
      <cdr:y>0.66081</cdr:y>
    </cdr:from>
    <cdr:to>
      <cdr:x>0.42149</cdr:x>
      <cdr:y>0.70474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76400" y="3581399"/>
          <a:ext cx="75247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/>
        </a:p>
      </cdr:txBody>
    </cdr:sp>
  </cdr:relSizeAnchor>
  <cdr:relSizeAnchor xmlns:cdr="http://schemas.openxmlformats.org/drawingml/2006/chartDrawing">
    <cdr:from>
      <cdr:x>0.2843</cdr:x>
      <cdr:y>0.69596</cdr:y>
    </cdr:from>
    <cdr:to>
      <cdr:x>0.43306</cdr:x>
      <cdr:y>0.74165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38300" y="3771900"/>
          <a:ext cx="857250" cy="247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CA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" name="Straight Connector 5"/>
        <cdr:cNvSpPr/>
      </cdr:nvSpPr>
      <cdr:spPr>
        <a:xfrm xmlns:a="http://schemas.openxmlformats.org/drawingml/2006/main">
          <a:off x="-1524000" y="-9144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0.13158</cdr:x>
      <cdr:y>0.36427</cdr:y>
    </cdr:from>
    <cdr:to>
      <cdr:x>0.82895</cdr:x>
      <cdr:y>0.36427</cdr:y>
    </cdr:to>
    <cdr:sp macro="" textlink="">
      <cdr:nvSpPr>
        <cdr:cNvPr id="10" name="Straight Connector 9"/>
        <cdr:cNvSpPr/>
      </cdr:nvSpPr>
      <cdr:spPr>
        <a:xfrm xmlns:a="http://schemas.openxmlformats.org/drawingml/2006/main">
          <a:off x="762000" y="1981200"/>
          <a:ext cx="4038600" cy="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" name="Straight Connector 11"/>
        <cdr:cNvSpPr/>
      </cdr:nvSpPr>
      <cdr:spPr>
        <a:xfrm xmlns:a="http://schemas.openxmlformats.org/drawingml/2006/main" flipV="1">
          <a:off x="-1524000" y="-9144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4" name="Straight Connector 13"/>
        <cdr:cNvSpPr/>
      </cdr:nvSpPr>
      <cdr:spPr>
        <a:xfrm xmlns:a="http://schemas.openxmlformats.org/drawingml/2006/main" flipH="1" flipV="1">
          <a:off x="-1524000" y="-91440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0.32895</cdr:x>
      <cdr:y>0.11208</cdr:y>
    </cdr:from>
    <cdr:to>
      <cdr:x>0.32895</cdr:x>
      <cdr:y>0.70053</cdr:y>
    </cdr:to>
    <cdr:sp macro="" textlink="">
      <cdr:nvSpPr>
        <cdr:cNvPr id="16" name="Straight Connector 15"/>
        <cdr:cNvSpPr/>
      </cdr:nvSpPr>
      <cdr:spPr>
        <a:xfrm xmlns:a="http://schemas.openxmlformats.org/drawingml/2006/main" flipV="1">
          <a:off x="1905000" y="609600"/>
          <a:ext cx="0" cy="3200400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0.22368</cdr:x>
      <cdr:y>0.64448</cdr:y>
    </cdr:from>
    <cdr:to>
      <cdr:x>0.39474</cdr:x>
      <cdr:y>0.70053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295400" y="3505200"/>
          <a:ext cx="990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200" b="1" dirty="0" smtClean="0"/>
            <a:t>R13T6N</a:t>
          </a:r>
          <a:endParaRPr lang="en-CA" sz="1200" b="1" dirty="0"/>
        </a:p>
      </cdr:txBody>
    </cdr:sp>
  </cdr:relSizeAnchor>
  <cdr:relSizeAnchor xmlns:cdr="http://schemas.openxmlformats.org/drawingml/2006/chartDrawing">
    <cdr:from>
      <cdr:x>0.28947</cdr:x>
      <cdr:y>0.57443</cdr:y>
    </cdr:from>
    <cdr:to>
      <cdr:x>0.43421</cdr:x>
      <cdr:y>0.63047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1676400" y="3124200"/>
          <a:ext cx="8382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200" b="1" dirty="0" smtClean="0"/>
            <a:t>R16T8N</a:t>
          </a:r>
          <a:endParaRPr lang="en-CA" sz="1200" b="1" dirty="0"/>
        </a:p>
      </cdr:txBody>
    </cdr:sp>
  </cdr:relSizeAnchor>
  <cdr:relSizeAnchor xmlns:cdr="http://schemas.openxmlformats.org/drawingml/2006/chartDrawing">
    <cdr:from>
      <cdr:x>0.34211</cdr:x>
      <cdr:y>0.54641</cdr:y>
    </cdr:from>
    <cdr:to>
      <cdr:x>0.51316</cdr:x>
      <cdr:y>0.58844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981200" y="2971800"/>
          <a:ext cx="990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200" b="1" dirty="0" smtClean="0"/>
            <a:t>R15T7N</a:t>
          </a:r>
          <a:endParaRPr lang="en-CA" sz="1200" b="1" dirty="0"/>
        </a:p>
      </cdr:txBody>
    </cdr:sp>
  </cdr:relSizeAnchor>
  <cdr:relSizeAnchor xmlns:cdr="http://schemas.openxmlformats.org/drawingml/2006/chartDrawing">
    <cdr:from>
      <cdr:x>0.25</cdr:x>
      <cdr:y>0.5324</cdr:y>
    </cdr:from>
    <cdr:to>
      <cdr:x>0.36842</cdr:x>
      <cdr:y>0.57443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447800" y="2895600"/>
          <a:ext cx="685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200" b="1" dirty="0" smtClean="0"/>
            <a:t>R11T4N</a:t>
          </a:r>
          <a:endParaRPr lang="en-CA" sz="1200" b="1" dirty="0"/>
        </a:p>
      </cdr:txBody>
    </cdr:sp>
  </cdr:relSizeAnchor>
  <cdr:relSizeAnchor xmlns:cdr="http://schemas.openxmlformats.org/drawingml/2006/chartDrawing">
    <cdr:from>
      <cdr:x>0.14367</cdr:x>
      <cdr:y>0.54305</cdr:y>
    </cdr:from>
    <cdr:to>
      <cdr:x>0.32509</cdr:x>
      <cdr:y>0.69717</cdr:y>
    </cdr:to>
    <cdr:sp macro="" textlink="">
      <cdr:nvSpPr>
        <cdr:cNvPr id="21" name="Oval 20"/>
        <cdr:cNvSpPr/>
      </cdr:nvSpPr>
      <cdr:spPr>
        <a:xfrm xmlns:a="http://schemas.openxmlformats.org/drawingml/2006/main" rot="3151741">
          <a:off x="938229" y="2847309"/>
          <a:ext cx="838200" cy="1050650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997DD2-84C0-4B17-9B8A-BDE4A39D4657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DA6ED3-9F6F-45C4-89D7-E3C3C9DCF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DE5DD8-8C77-4E37-B2AF-ACF1AEB11874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681FEF-7F9E-4F4F-9ECD-D4693775E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1A97F-5F21-44FB-8059-C6A82A28331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2F6595-3910-4C10-BC47-D1DB06F2B810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1FEF-7F9E-4F4F-9ECD-D4693775EB6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1FEF-7F9E-4F4F-9ECD-D4693775EB6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1FEF-7F9E-4F4F-9ECD-D4693775EB6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78BD3-5F9B-4400-B177-E372F001AF99}" type="slidenum">
              <a:rPr lang="en-US"/>
              <a:pPr/>
              <a:t>29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1FEF-7F9E-4F4F-9ECD-D4693775EB6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1FEF-7F9E-4F4F-9ECD-D4693775EB6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F78BD3-5F9B-4400-B177-E372F001AF99}" type="slidenum">
              <a:rPr lang="en-US"/>
              <a:pPr/>
              <a:t>32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1FEF-7F9E-4F4F-9ECD-D4693775EB6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1FEF-7F9E-4F4F-9ECD-D4693775EB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1FEF-7F9E-4F4F-9ECD-D4693775EB6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1FEF-7F9E-4F4F-9ECD-D4693775EB6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681FEF-7F9E-4F4F-9ECD-D4693775EB6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45DD4-78D9-441C-A00D-0BEA9EA07416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7D5494-74EA-4DC6-8C9E-8A8ACABDDA19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36BB4-1739-4453-BCA4-CC9EA9CEF810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F735B-54BA-45B9-AB8E-13FFB4246E8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B4204-484D-43A9-9796-1C35840E910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F5095-2551-4ECC-9864-E6DD39008972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DA35-CA8E-4E62-84EC-90741CB16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27A3-5D1C-4113-8E73-11BF28C36D70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571FE-8554-48DC-A3A8-E7EB3CC52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E45B9-AED8-45F6-A6F3-5C19732B69DC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4469-0BFA-4DEA-B504-3D173DB2B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E376A4-294E-4C96-AB3A-F3916C1B2FE4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2C5B6E-7C17-4891-AFE9-ABE6FA496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0F24B3-4A86-4B64-AA16-1E2163E84B79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3A0CC3-279A-4727-809A-D0DC61D6D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F489-5523-4F5C-9198-2125A582E572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B46F8-D6F9-445F-9961-CC6B39D8C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F895-2F0E-4552-806E-42D9F1FC3C3F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2502-B089-470A-8456-B7B75A08D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D16CA-253A-4502-8A50-09978FD63C5D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36CC-A760-4E84-B643-03D34AE92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96616-2F5F-49C6-A453-007E95412C8C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517FE-D102-47C6-BABC-9D07AB8EB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269B4-5E0E-434E-9899-2CD3191A40E7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49F16-969E-4851-A06A-9AAE1A745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847CB-9C8B-49F3-8857-FA3BBE2471CB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FCDF8-3172-4A23-9C58-B156C9DB0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4A9F-2D78-481B-A3C9-A5496B6658B1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B4056-1253-4307-8C1A-50145CA4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0C848-2F1A-405F-8C4A-0A9B12847FC1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A5BE6-5BBE-4DA6-85EB-50BF894808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CCB526-8CC3-4D25-847A-F07831883323}" type="datetimeFigureOut">
              <a:rPr lang="en-US"/>
              <a:pPr>
                <a:defRPr/>
              </a:pPr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FBCB45-3DC4-4F2B-9DD7-483FB7A70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37538" cy="1308100"/>
          </a:xfrm>
          <a:noFill/>
          <a:ln/>
        </p:spPr>
        <p:txBody>
          <a:bodyPr lIns="0" tIns="0" rIns="0" bIns="0" anchor="t"/>
          <a:lstStyle/>
          <a:p>
            <a:r>
              <a:rPr lang="en-US" sz="4800" b="1" dirty="0">
                <a:latin typeface="BernhardFashion BT" pitchFamily="82" charset="0"/>
              </a:rPr>
              <a:t>Breeding Resistance to</a:t>
            </a:r>
            <a:br>
              <a:rPr lang="en-US" sz="4800" b="1" dirty="0">
                <a:latin typeface="BernhardFashion BT" pitchFamily="82" charset="0"/>
              </a:rPr>
            </a:br>
            <a:r>
              <a:rPr lang="en-US" sz="4800" b="1" dirty="0">
                <a:latin typeface="BernhardFashion BT" pitchFamily="82" charset="0"/>
              </a:rPr>
              <a:t>Chestnut Blight</a:t>
            </a:r>
          </a:p>
        </p:txBody>
      </p:sp>
      <p:sp>
        <p:nvSpPr>
          <p:cNvPr id="3075" name="Freeform 3"/>
          <p:cNvSpPr>
            <a:spLocks/>
          </p:cNvSpPr>
          <p:nvPr/>
        </p:nvSpPr>
        <p:spPr bwMode="auto">
          <a:xfrm>
            <a:off x="228600" y="1652588"/>
            <a:ext cx="8618538" cy="100012"/>
          </a:xfrm>
          <a:custGeom>
            <a:avLst/>
            <a:gdLst/>
            <a:ahLst/>
            <a:cxnLst>
              <a:cxn ang="0">
                <a:pos x="0" y="65"/>
              </a:cxn>
              <a:cxn ang="0">
                <a:pos x="5451" y="65"/>
              </a:cxn>
              <a:cxn ang="0">
                <a:pos x="5451" y="0"/>
              </a:cxn>
              <a:cxn ang="0">
                <a:pos x="0" y="0"/>
              </a:cxn>
              <a:cxn ang="0">
                <a:pos x="0" y="65"/>
              </a:cxn>
            </a:cxnLst>
            <a:rect l="0" t="0" r="r" b="b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34CCB3"/>
              </a:gs>
              <a:gs pos="50000">
                <a:srgbClr val="0A60A9"/>
              </a:gs>
              <a:gs pos="100000">
                <a:srgbClr val="34CCB3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7013" y="2005013"/>
            <a:ext cx="6245225" cy="39687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07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14600" y="6096000"/>
            <a:ext cx="4419600" cy="544513"/>
          </a:xfrm>
          <a:noFill/>
          <a:ln/>
        </p:spPr>
        <p:txBody>
          <a:bodyPr lIns="0" tIns="0" rIns="0" bIns="0"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b="1" dirty="0">
                <a:latin typeface="BernhardFashion BT" pitchFamily="82" charset="0"/>
              </a:rPr>
              <a:t>Canadian Chestnut Council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Map of mother trees</a:t>
            </a:r>
          </a:p>
        </p:txBody>
      </p:sp>
      <p:graphicFrame>
        <p:nvGraphicFramePr>
          <p:cNvPr id="106501" name="Object 5"/>
          <p:cNvGraphicFramePr>
            <a:graphicFrameLocks noChangeAspect="1"/>
          </p:cNvGraphicFramePr>
          <p:nvPr>
            <p:ph idx="1"/>
          </p:nvPr>
        </p:nvGraphicFramePr>
        <p:xfrm>
          <a:off x="0" y="914400"/>
          <a:ext cx="8991600" cy="5943600"/>
        </p:xfrm>
        <a:graphic>
          <a:graphicData uri="http://schemas.openxmlformats.org/presentationml/2006/ole">
            <p:oleObj spid="_x0000_s286722" name="Bitmap Image" r:id="rId4" imgW="5890771" imgH="3809524" progId="PBrush">
              <p:embed/>
            </p:oleObj>
          </a:graphicData>
        </a:graphic>
      </p:graphicFrame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4800600" y="4191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5715000" y="3886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5562600" y="3810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5867400" y="3810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8" name="Oval 12"/>
          <p:cNvSpPr>
            <a:spLocks noChangeArrowheads="1"/>
          </p:cNvSpPr>
          <p:nvPr/>
        </p:nvSpPr>
        <p:spPr bwMode="auto">
          <a:xfrm>
            <a:off x="5638800" y="4267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09" name="Oval 13"/>
          <p:cNvSpPr>
            <a:spLocks noChangeArrowheads="1"/>
          </p:cNvSpPr>
          <p:nvPr/>
        </p:nvSpPr>
        <p:spPr bwMode="auto">
          <a:xfrm>
            <a:off x="5715000" y="4038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0" name="Oval 14"/>
          <p:cNvSpPr>
            <a:spLocks noChangeArrowheads="1"/>
          </p:cNvSpPr>
          <p:nvPr/>
        </p:nvSpPr>
        <p:spPr bwMode="auto">
          <a:xfrm>
            <a:off x="5410200" y="4038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5486400" y="3962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2" name="Oval 16"/>
          <p:cNvSpPr>
            <a:spLocks noChangeArrowheads="1"/>
          </p:cNvSpPr>
          <p:nvPr/>
        </p:nvSpPr>
        <p:spPr bwMode="auto">
          <a:xfrm>
            <a:off x="5486400" y="4419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3" name="Oval 17"/>
          <p:cNvSpPr>
            <a:spLocks noChangeArrowheads="1"/>
          </p:cNvSpPr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4" name="Oval 18"/>
          <p:cNvSpPr>
            <a:spLocks noChangeArrowheads="1"/>
          </p:cNvSpPr>
          <p:nvPr/>
        </p:nvSpPr>
        <p:spPr bwMode="auto">
          <a:xfrm>
            <a:off x="5486400" y="4267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5" name="Oval 19"/>
          <p:cNvSpPr>
            <a:spLocks noChangeArrowheads="1"/>
          </p:cNvSpPr>
          <p:nvPr/>
        </p:nvSpPr>
        <p:spPr bwMode="auto">
          <a:xfrm>
            <a:off x="5334000" y="4114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6" name="Oval 20"/>
          <p:cNvSpPr>
            <a:spLocks noChangeArrowheads="1"/>
          </p:cNvSpPr>
          <p:nvPr/>
        </p:nvSpPr>
        <p:spPr bwMode="auto">
          <a:xfrm>
            <a:off x="5486400" y="4114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7" name="Oval 21"/>
          <p:cNvSpPr>
            <a:spLocks noChangeArrowheads="1"/>
          </p:cNvSpPr>
          <p:nvPr/>
        </p:nvSpPr>
        <p:spPr bwMode="auto">
          <a:xfrm>
            <a:off x="5562600" y="4038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8" name="Oval 22"/>
          <p:cNvSpPr>
            <a:spLocks noChangeArrowheads="1"/>
          </p:cNvSpPr>
          <p:nvPr/>
        </p:nvSpPr>
        <p:spPr bwMode="auto">
          <a:xfrm>
            <a:off x="5791200" y="3962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19" name="Oval 23"/>
          <p:cNvSpPr>
            <a:spLocks noChangeArrowheads="1"/>
          </p:cNvSpPr>
          <p:nvPr/>
        </p:nvSpPr>
        <p:spPr bwMode="auto">
          <a:xfrm>
            <a:off x="5943600" y="3886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0" name="Oval 24"/>
          <p:cNvSpPr>
            <a:spLocks noChangeArrowheads="1"/>
          </p:cNvSpPr>
          <p:nvPr/>
        </p:nvSpPr>
        <p:spPr bwMode="auto">
          <a:xfrm>
            <a:off x="4495800" y="41148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1" name="Oval 25"/>
          <p:cNvSpPr>
            <a:spLocks noChangeArrowheads="1"/>
          </p:cNvSpPr>
          <p:nvPr/>
        </p:nvSpPr>
        <p:spPr bwMode="auto">
          <a:xfrm>
            <a:off x="3581400" y="4572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2" name="Oval 26"/>
          <p:cNvSpPr>
            <a:spLocks noChangeArrowheads="1"/>
          </p:cNvSpPr>
          <p:nvPr/>
        </p:nvSpPr>
        <p:spPr bwMode="auto">
          <a:xfrm>
            <a:off x="5943600" y="3352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3" name="Oval 27"/>
          <p:cNvSpPr>
            <a:spLocks noChangeArrowheads="1"/>
          </p:cNvSpPr>
          <p:nvPr/>
        </p:nvSpPr>
        <p:spPr bwMode="auto">
          <a:xfrm>
            <a:off x="5562600" y="4572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4" name="Oval 28"/>
          <p:cNvSpPr>
            <a:spLocks noChangeArrowheads="1"/>
          </p:cNvSpPr>
          <p:nvPr/>
        </p:nvSpPr>
        <p:spPr bwMode="auto">
          <a:xfrm>
            <a:off x="5334000" y="4267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5" name="Oval 29"/>
          <p:cNvSpPr>
            <a:spLocks noChangeArrowheads="1"/>
          </p:cNvSpPr>
          <p:nvPr/>
        </p:nvSpPr>
        <p:spPr bwMode="auto">
          <a:xfrm>
            <a:off x="5410200" y="4648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6" name="Oval 30"/>
          <p:cNvSpPr>
            <a:spLocks noChangeArrowheads="1"/>
          </p:cNvSpPr>
          <p:nvPr/>
        </p:nvSpPr>
        <p:spPr bwMode="auto">
          <a:xfrm>
            <a:off x="5867400" y="4114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7" name="Oval 31"/>
          <p:cNvSpPr>
            <a:spLocks noChangeArrowheads="1"/>
          </p:cNvSpPr>
          <p:nvPr/>
        </p:nvSpPr>
        <p:spPr bwMode="auto">
          <a:xfrm>
            <a:off x="5638800" y="4419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8" name="Oval 32"/>
          <p:cNvSpPr>
            <a:spLocks noChangeArrowheads="1"/>
          </p:cNvSpPr>
          <p:nvPr/>
        </p:nvSpPr>
        <p:spPr bwMode="auto">
          <a:xfrm>
            <a:off x="5791200" y="4343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29" name="Oval 33"/>
          <p:cNvSpPr>
            <a:spLocks noChangeArrowheads="1"/>
          </p:cNvSpPr>
          <p:nvPr/>
        </p:nvSpPr>
        <p:spPr bwMode="auto">
          <a:xfrm>
            <a:off x="6019800" y="4114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30" name="Oval 34"/>
          <p:cNvSpPr>
            <a:spLocks noChangeArrowheads="1"/>
          </p:cNvSpPr>
          <p:nvPr/>
        </p:nvSpPr>
        <p:spPr bwMode="auto">
          <a:xfrm>
            <a:off x="3886200" y="4343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31" name="Oval 35"/>
          <p:cNvSpPr>
            <a:spLocks noChangeArrowheads="1"/>
          </p:cNvSpPr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32" name="Oval 36"/>
          <p:cNvSpPr>
            <a:spLocks noChangeArrowheads="1"/>
          </p:cNvSpPr>
          <p:nvPr/>
        </p:nvSpPr>
        <p:spPr bwMode="auto">
          <a:xfrm>
            <a:off x="1828800" y="5562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33" name="Oval 37"/>
          <p:cNvSpPr>
            <a:spLocks noChangeArrowheads="1"/>
          </p:cNvSpPr>
          <p:nvPr/>
        </p:nvSpPr>
        <p:spPr bwMode="auto">
          <a:xfrm>
            <a:off x="1219200" y="533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34" name="Oval 38"/>
          <p:cNvSpPr>
            <a:spLocks noChangeArrowheads="1"/>
          </p:cNvSpPr>
          <p:nvPr/>
        </p:nvSpPr>
        <p:spPr bwMode="auto">
          <a:xfrm>
            <a:off x="4267200" y="4267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35" name="Oval 39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36" name="Oval 40"/>
          <p:cNvSpPr>
            <a:spLocks noChangeArrowheads="1"/>
          </p:cNvSpPr>
          <p:nvPr/>
        </p:nvSpPr>
        <p:spPr bwMode="auto">
          <a:xfrm>
            <a:off x="6705600" y="3124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37" name="Oval 41"/>
          <p:cNvSpPr>
            <a:spLocks noChangeArrowheads="1"/>
          </p:cNvSpPr>
          <p:nvPr/>
        </p:nvSpPr>
        <p:spPr bwMode="auto">
          <a:xfrm>
            <a:off x="6400800" y="3276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38" name="Oval 42"/>
          <p:cNvSpPr>
            <a:spLocks noChangeArrowheads="1"/>
          </p:cNvSpPr>
          <p:nvPr/>
        </p:nvSpPr>
        <p:spPr bwMode="auto">
          <a:xfrm>
            <a:off x="6248400" y="28194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39" name="Oval 43"/>
          <p:cNvSpPr>
            <a:spLocks noChangeArrowheads="1"/>
          </p:cNvSpPr>
          <p:nvPr/>
        </p:nvSpPr>
        <p:spPr bwMode="auto">
          <a:xfrm>
            <a:off x="6553200" y="3276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40" name="Oval 44"/>
          <p:cNvSpPr>
            <a:spLocks noChangeArrowheads="1"/>
          </p:cNvSpPr>
          <p:nvPr/>
        </p:nvSpPr>
        <p:spPr bwMode="auto">
          <a:xfrm>
            <a:off x="6400800" y="2971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41" name="Oval 45"/>
          <p:cNvSpPr>
            <a:spLocks noChangeArrowheads="1"/>
          </p:cNvSpPr>
          <p:nvPr/>
        </p:nvSpPr>
        <p:spPr bwMode="auto">
          <a:xfrm>
            <a:off x="6172200" y="1219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42" name="Oval 46"/>
          <p:cNvSpPr>
            <a:spLocks noChangeArrowheads="1"/>
          </p:cNvSpPr>
          <p:nvPr/>
        </p:nvSpPr>
        <p:spPr bwMode="auto">
          <a:xfrm>
            <a:off x="5638800" y="1828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43" name="Freeform 47"/>
          <p:cNvSpPr>
            <a:spLocks/>
          </p:cNvSpPr>
          <p:nvPr/>
        </p:nvSpPr>
        <p:spPr bwMode="auto">
          <a:xfrm>
            <a:off x="7315200" y="3429000"/>
            <a:ext cx="838200" cy="457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96" y="240"/>
              </a:cxn>
              <a:cxn ang="0">
                <a:pos x="240" y="240"/>
              </a:cxn>
              <a:cxn ang="0">
                <a:pos x="240" y="96"/>
              </a:cxn>
              <a:cxn ang="0">
                <a:pos x="528" y="0"/>
              </a:cxn>
            </a:cxnLst>
            <a:rect l="0" t="0" r="r" b="b"/>
            <a:pathLst>
              <a:path w="528" h="288">
                <a:moveTo>
                  <a:pt x="0" y="288"/>
                </a:moveTo>
                <a:cubicBezTo>
                  <a:pt x="28" y="268"/>
                  <a:pt x="56" y="248"/>
                  <a:pt x="96" y="240"/>
                </a:cubicBezTo>
                <a:cubicBezTo>
                  <a:pt x="136" y="232"/>
                  <a:pt x="216" y="264"/>
                  <a:pt x="240" y="240"/>
                </a:cubicBezTo>
                <a:cubicBezTo>
                  <a:pt x="264" y="216"/>
                  <a:pt x="192" y="136"/>
                  <a:pt x="240" y="96"/>
                </a:cubicBezTo>
                <a:cubicBezTo>
                  <a:pt x="288" y="56"/>
                  <a:pt x="480" y="16"/>
                  <a:pt x="528" y="0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6544" name="Oval 48"/>
          <p:cNvSpPr>
            <a:spLocks noChangeArrowheads="1"/>
          </p:cNvSpPr>
          <p:nvPr/>
        </p:nvSpPr>
        <p:spPr bwMode="auto">
          <a:xfrm>
            <a:off x="5105400" y="57912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45" name="Oval 49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46" name="Oval 50"/>
          <p:cNvSpPr>
            <a:spLocks noChangeArrowheads="1"/>
          </p:cNvSpPr>
          <p:nvPr/>
        </p:nvSpPr>
        <p:spPr bwMode="auto">
          <a:xfrm>
            <a:off x="2590800" y="4953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47" name="Oval 51"/>
          <p:cNvSpPr>
            <a:spLocks noChangeArrowheads="1"/>
          </p:cNvSpPr>
          <p:nvPr/>
        </p:nvSpPr>
        <p:spPr bwMode="auto">
          <a:xfrm>
            <a:off x="6553200" y="3048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6548" name="Text Box 52"/>
          <p:cNvSpPr txBox="1">
            <a:spLocks noChangeArrowheads="1"/>
          </p:cNvSpPr>
          <p:nvPr/>
        </p:nvSpPr>
        <p:spPr bwMode="auto">
          <a:xfrm>
            <a:off x="5486400" y="51816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Selected Mother Trees</a:t>
            </a:r>
          </a:p>
        </p:txBody>
      </p:sp>
      <p:sp>
        <p:nvSpPr>
          <p:cNvPr id="106549" name="Text Box 53"/>
          <p:cNvSpPr txBox="1">
            <a:spLocks noChangeArrowheads="1"/>
          </p:cNvSpPr>
          <p:nvPr/>
        </p:nvSpPr>
        <p:spPr bwMode="auto">
          <a:xfrm>
            <a:off x="5486400" y="5638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Pollinated Mother Trees</a:t>
            </a:r>
          </a:p>
        </p:txBody>
      </p:sp>
      <p:sp>
        <p:nvSpPr>
          <p:cNvPr id="52" name="Oval 48"/>
          <p:cNvSpPr>
            <a:spLocks noChangeArrowheads="1"/>
          </p:cNvSpPr>
          <p:nvPr/>
        </p:nvSpPr>
        <p:spPr bwMode="auto">
          <a:xfrm>
            <a:off x="5410200" y="44196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Oval 48"/>
          <p:cNvSpPr>
            <a:spLocks noChangeArrowheads="1"/>
          </p:cNvSpPr>
          <p:nvPr/>
        </p:nvSpPr>
        <p:spPr bwMode="auto">
          <a:xfrm>
            <a:off x="5562600" y="43434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" name="Oval 48"/>
          <p:cNvSpPr>
            <a:spLocks noChangeArrowheads="1"/>
          </p:cNvSpPr>
          <p:nvPr/>
        </p:nvSpPr>
        <p:spPr bwMode="auto">
          <a:xfrm>
            <a:off x="5715000" y="41910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609600"/>
          </a:xfrm>
          <a:noFill/>
          <a:ln/>
        </p:spPr>
        <p:txBody>
          <a:bodyPr lIns="0" tIns="0" rIns="0" bIns="0" anchor="t"/>
          <a:lstStyle/>
          <a:p>
            <a:r>
              <a:rPr lang="en-US" b="1" dirty="0">
                <a:latin typeface="Arial" pitchFamily="34" charset="0"/>
              </a:rPr>
              <a:t>The </a:t>
            </a:r>
            <a:r>
              <a:rPr lang="en-US" b="1" dirty="0" smtClean="0">
                <a:latin typeface="Arial" pitchFamily="34" charset="0"/>
              </a:rPr>
              <a:t>father </a:t>
            </a:r>
            <a:r>
              <a:rPr lang="en-US" b="1" dirty="0">
                <a:latin typeface="Arial" pitchFamily="34" charset="0"/>
              </a:rPr>
              <a:t>trees - Connecticut</a:t>
            </a:r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304800" y="1371600"/>
            <a:ext cx="8153400" cy="7620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307" y="35"/>
              </a:cxn>
              <a:cxn ang="0">
                <a:pos x="4307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4308" h="36">
                <a:moveTo>
                  <a:pt x="0" y="35"/>
                </a:moveTo>
                <a:lnTo>
                  <a:pt x="4307" y="35"/>
                </a:lnTo>
                <a:lnTo>
                  <a:pt x="4307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05000"/>
            <a:ext cx="2836863" cy="449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331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5181600" cy="5029200"/>
          </a:xfrm>
          <a:noFill/>
          <a:ln/>
        </p:spPr>
        <p:txBody>
          <a:bodyPr lIns="0" tIns="0" rIns="0" bIns="0"/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 sz="2800" b="1" dirty="0">
                <a:latin typeface="Arial" pitchFamily="34" charset="0"/>
              </a:rPr>
              <a:t>Sandy's Tree 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itchFamily="34" charset="0"/>
              </a:rPr>
              <a:t>	back crossed twice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itchFamily="34" charset="0"/>
              </a:rPr>
              <a:t>	American x {Chinese x                       [(Japanese x European) x American]}</a:t>
            </a:r>
          </a:p>
          <a:p>
            <a:pPr marL="609600" indent="-609600">
              <a:lnSpc>
                <a:spcPct val="75000"/>
              </a:lnSpc>
              <a:spcBef>
                <a:spcPct val="0"/>
              </a:spcBef>
              <a:buFontTx/>
              <a:buNone/>
            </a:pPr>
            <a:endParaRPr lang="en-US" sz="2800" dirty="0">
              <a:latin typeface="Arial" pitchFamily="34" charset="0"/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2800" dirty="0">
                <a:latin typeface="Arial" pitchFamily="34" charset="0"/>
              </a:rPr>
              <a:t>2.	</a:t>
            </a:r>
            <a:r>
              <a:rPr lang="en-US" sz="2800" b="1" dirty="0">
                <a:latin typeface="Arial" pitchFamily="34" charset="0"/>
              </a:rPr>
              <a:t>Two Trees R2T10 and R2T8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itchFamily="34" charset="0"/>
              </a:rPr>
              <a:t> 	back crossed  three times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r>
              <a:rPr lang="en-US" sz="2800" b="1" dirty="0">
                <a:latin typeface="Arial" pitchFamily="34" charset="0"/>
              </a:rPr>
              <a:t> 	American x {American x                     [(Japanese x Chinese) x American]}</a:t>
            </a: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2800" dirty="0">
              <a:solidFill>
                <a:srgbClr val="FFFFFF"/>
              </a:solidFill>
              <a:latin typeface="Arial" pitchFamily="34" charset="0"/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dirty="0">
              <a:solidFill>
                <a:srgbClr val="FFFFFF"/>
              </a:solidFill>
              <a:latin typeface="Arial" pitchFamily="34" charset="0"/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sz="1900" dirty="0">
              <a:solidFill>
                <a:srgbClr val="FFFFFF"/>
              </a:solidFill>
            </a:endParaRPr>
          </a:p>
          <a:p>
            <a:pPr marL="609600" indent="-609600"/>
            <a:endParaRPr lang="en-US" sz="1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629400" cy="1020762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First Generation </a:t>
            </a:r>
          </a:p>
        </p:txBody>
      </p:sp>
      <p:sp>
        <p:nvSpPr>
          <p:cNvPr id="63490" name="TextBox 4"/>
          <p:cNvSpPr txBox="1">
            <a:spLocks noChangeArrowheads="1"/>
          </p:cNvSpPr>
          <p:nvPr/>
        </p:nvSpPr>
        <p:spPr bwMode="auto">
          <a:xfrm>
            <a:off x="685800" y="1447800"/>
            <a:ext cx="8001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767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Back-cross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trees with Connecticut pollen</a:t>
            </a:r>
          </a:p>
          <a:p>
            <a:pPr lvl="1"/>
            <a:r>
              <a:rPr lang="en-US" sz="3200" b="1" dirty="0">
                <a:latin typeface="Arial" pitchFamily="34" charset="0"/>
                <a:cs typeface="Arial" pitchFamily="34" charset="0"/>
              </a:rPr>
              <a:t>- Sandy’s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tree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(BC3)</a:t>
            </a:r>
          </a:p>
          <a:p>
            <a:pPr lvl="1"/>
            <a:r>
              <a:rPr lang="en-US" sz="3200" b="1" dirty="0">
                <a:latin typeface="Arial" pitchFamily="34" charset="0"/>
                <a:cs typeface="Arial" pitchFamily="34" charset="0"/>
              </a:rPr>
              <a:t>- R2T8 (BC4)</a:t>
            </a:r>
          </a:p>
          <a:p>
            <a:pPr lvl="1">
              <a:buFontTx/>
              <a:buChar char="-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R2T10 (BC4)</a:t>
            </a:r>
          </a:p>
          <a:p>
            <a:pPr>
              <a:buFontTx/>
              <a:buChar char="-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 643 Canadian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trees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Calibri" pitchFamily="34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04800" y="1371600"/>
            <a:ext cx="8153400" cy="7620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307" y="35"/>
              </a:cxn>
              <a:cxn ang="0">
                <a:pos x="4307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4308" h="36">
                <a:moveTo>
                  <a:pt x="0" y="35"/>
                </a:moveTo>
                <a:lnTo>
                  <a:pt x="4307" y="35"/>
                </a:lnTo>
                <a:lnTo>
                  <a:pt x="4307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Disease testing 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Second  Generation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Nut Size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Grants and 2013 Activities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3733800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Prevent fungus entering through bark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Produce chemicals to kill/slow down fungus</a:t>
            </a:r>
          </a:p>
          <a:p>
            <a:pPr marL="1314450" lvl="2" indent="-514350" eaLnBrk="1" hangingPunct="1">
              <a:buFont typeface="Arial" charset="0"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	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phytoalexins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Surround fungus with a barrier</a:t>
            </a:r>
          </a:p>
          <a:p>
            <a:pPr marL="1314450" lvl="2" indent="-514350" eaLnBrk="1" hangingPunct="1">
              <a:buFont typeface="Arial" charset="0"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-	callus</a:t>
            </a:r>
          </a:p>
        </p:txBody>
      </p:sp>
      <p:sp>
        <p:nvSpPr>
          <p:cNvPr id="137220" name="TextBox 3"/>
          <p:cNvSpPr txBox="1">
            <a:spLocks noChangeArrowheads="1"/>
          </p:cNvSpPr>
          <p:nvPr/>
        </p:nvSpPr>
        <p:spPr bwMode="auto">
          <a:xfrm>
            <a:off x="914400" y="304800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Mechanisms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of Disease Resistance</a:t>
            </a: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 flipV="1">
            <a:off x="304800" y="1219200"/>
            <a:ext cx="8153400" cy="7620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307" y="35"/>
              </a:cxn>
              <a:cxn ang="0">
                <a:pos x="4307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4308" h="36">
                <a:moveTo>
                  <a:pt x="0" y="35"/>
                </a:moveTo>
                <a:lnTo>
                  <a:pt x="4307" y="35"/>
                </a:lnTo>
                <a:lnTo>
                  <a:pt x="4307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C000"/>
                </a:solidFill>
              </a:rPr>
              <a:t/>
            </a:r>
            <a:br>
              <a:rPr lang="en-US" sz="3200" dirty="0" smtClean="0">
                <a:solidFill>
                  <a:srgbClr val="FFC000"/>
                </a:solidFill>
              </a:rPr>
            </a:br>
            <a:endParaRPr lang="en-US" sz="36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Longevity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Spore inoculations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Mycelial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inoculations</a:t>
            </a:r>
          </a:p>
          <a:p>
            <a:pPr marL="1314450" lvl="2" indent="-514350" eaLnBrk="1" hangingPunct="1">
              <a:buFontTx/>
              <a:buChar char="-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Branches  in F1 generation</a:t>
            </a:r>
          </a:p>
          <a:p>
            <a:pPr marL="1314450" lvl="2" indent="-514350" eaLnBrk="1" hangingPunct="1">
              <a:buFontTx/>
              <a:buChar char="-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Trunks in F2 generation</a:t>
            </a:r>
          </a:p>
          <a:p>
            <a:pPr marL="1314450" lvl="2" indent="-514350" eaLnBrk="1" hangingPunct="1">
              <a:buFont typeface="Arial" charset="0"/>
              <a:buNone/>
            </a:pPr>
            <a:endParaRPr lang="en-US" sz="2800" dirty="0" smtClean="0"/>
          </a:p>
        </p:txBody>
      </p:sp>
      <p:sp>
        <p:nvSpPr>
          <p:cNvPr id="69635" name="TextBox 3"/>
          <p:cNvSpPr txBox="1">
            <a:spLocks noChangeArrowheads="1"/>
          </p:cNvSpPr>
          <p:nvPr/>
        </p:nvSpPr>
        <p:spPr bwMode="auto">
          <a:xfrm>
            <a:off x="609600" y="304800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Methods to estimate disease resistance</a:t>
            </a:r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381000" y="1219200"/>
            <a:ext cx="8153400" cy="7620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307" y="35"/>
              </a:cxn>
              <a:cxn ang="0">
                <a:pos x="4307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4308" h="36">
                <a:moveTo>
                  <a:pt x="0" y="35"/>
                </a:moveTo>
                <a:lnTo>
                  <a:pt x="4307" y="35"/>
                </a:lnTo>
                <a:lnTo>
                  <a:pt x="4307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               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Branch Inoculations</a:t>
            </a:r>
          </a:p>
          <a:p>
            <a:pPr eaLnBrk="1" hangingPunct="1">
              <a:buFont typeface="Arial" charset="0"/>
              <a:buNone/>
            </a:pPr>
            <a:endParaRPr lang="en-US" sz="3600" dirty="0" smtClean="0">
              <a:solidFill>
                <a:srgbClr val="FFC0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Low levels of resistance in Canadian trees</a:t>
            </a:r>
          </a:p>
          <a:p>
            <a:pPr eaLnBrk="1" hangingPunct="1">
              <a:buFontTx/>
              <a:buChar char="-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Prevent trees dying</a:t>
            </a:r>
          </a:p>
          <a:p>
            <a:pPr lvl="2" eaLnBrk="1" hangingPunct="1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breeding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genepool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Char char="-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 isolates</a:t>
            </a:r>
          </a:p>
          <a:p>
            <a:pPr eaLnBrk="1" hangingPunct="1">
              <a:buFontTx/>
              <a:buChar char="-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 years</a:t>
            </a:r>
          </a:p>
          <a:p>
            <a:pPr eaLnBrk="1" hangingPunct="1">
              <a:buFontTx/>
              <a:buChar char="-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Measure lesions at least twice</a:t>
            </a:r>
          </a:p>
          <a:p>
            <a:pPr eaLnBrk="1" hangingPunct="1">
              <a:buFontTx/>
              <a:buChar char="-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Rate of expansion measured</a:t>
            </a:r>
          </a:p>
          <a:p>
            <a:pPr lvl="2" eaLnBrk="1" hangingPunct="1">
              <a:buFontTx/>
              <a:buChar char="-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No correlation of resistance with initial lesion growth (Fred Hebard, TACF)</a:t>
            </a:r>
          </a:p>
          <a:p>
            <a:pPr eaLnBrk="1" hangingPunct="1">
              <a:buFontTx/>
              <a:buChar char="-"/>
            </a:pPr>
            <a:endParaRPr lang="en-US" sz="2800" dirty="0" smtClean="0"/>
          </a:p>
        </p:txBody>
      </p:sp>
      <p:sp>
        <p:nvSpPr>
          <p:cNvPr id="3" name="Freeform 3"/>
          <p:cNvSpPr>
            <a:spLocks/>
          </p:cNvSpPr>
          <p:nvPr/>
        </p:nvSpPr>
        <p:spPr bwMode="auto">
          <a:xfrm>
            <a:off x="609600" y="1143000"/>
            <a:ext cx="8153400" cy="7620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307" y="35"/>
              </a:cxn>
              <a:cxn ang="0">
                <a:pos x="4307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4308" h="36">
                <a:moveTo>
                  <a:pt x="0" y="35"/>
                </a:moveTo>
                <a:lnTo>
                  <a:pt x="4307" y="35"/>
                </a:lnTo>
                <a:lnTo>
                  <a:pt x="4307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G:\BRYDATA\Chestnut\F2 and inoculation photos and lesion shape\Lesion measur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93"/>
            <a:ext cx="9144000" cy="684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1" descr="R3T8 July 01-09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386527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219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Mean Daily Increase in Lesion Area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2012</a:t>
            </a:r>
            <a:endParaRPr lang="en-CA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14400" y="1600201"/>
          <a:ext cx="70104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914400" y="3733800"/>
          <a:ext cx="7086600" cy="2809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Disease testing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Second  Generation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Nuts Size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Grants and 2013 Activities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524000" y="914400"/>
          <a:ext cx="5791200" cy="543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Box 1"/>
          <p:cNvSpPr txBox="1">
            <a:spLocks noChangeArrowheads="1"/>
          </p:cNvSpPr>
          <p:nvPr/>
        </p:nvSpPr>
        <p:spPr bwMode="auto">
          <a:xfrm>
            <a:off x="914400" y="838200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Canadian Trees Selected  Before 2012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3426" name="TextBox 2"/>
          <p:cNvSpPr txBox="1">
            <a:spLocks noChangeArrowheads="1"/>
          </p:cNvSpPr>
          <p:nvPr/>
        </p:nvSpPr>
        <p:spPr bwMode="auto">
          <a:xfrm>
            <a:off x="762000" y="1828801"/>
            <a:ext cx="7543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6355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Riverbend</a:t>
            </a:r>
            <a:r>
              <a:rPr lang="en-US" sz="3200" dirty="0" smtClean="0">
                <a:latin typeface="Calibri" pitchFamily="34" charset="0"/>
              </a:rPr>
              <a:t> Farms</a:t>
            </a:r>
          </a:p>
          <a:p>
            <a:pPr lvl="1" defTabSz="46355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R2T4, R2T5, R6T25 	</a:t>
            </a:r>
            <a:r>
              <a:rPr lang="en-US" sz="2800" dirty="0" smtClean="0"/>
              <a:t>Light Cemetery</a:t>
            </a:r>
            <a:r>
              <a:rPr lang="en-US" sz="3200" dirty="0" smtClean="0">
                <a:latin typeface="Calibri" pitchFamily="34" charset="0"/>
              </a:rPr>
              <a:t>  x    		Canadian</a:t>
            </a:r>
          </a:p>
          <a:p>
            <a:pPr lvl="1" defTabSz="46355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R6T58	</a:t>
            </a:r>
            <a:r>
              <a:rPr lang="en-US" sz="3200" dirty="0" err="1" smtClean="0">
                <a:latin typeface="Calibri" pitchFamily="34" charset="0"/>
              </a:rPr>
              <a:t>Balough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o.p</a:t>
            </a:r>
            <a:r>
              <a:rPr lang="en-US" sz="3200" dirty="0" smtClean="0">
                <a:latin typeface="Calibri" pitchFamily="34" charset="0"/>
              </a:rPr>
              <a:t>.</a:t>
            </a:r>
          </a:p>
          <a:p>
            <a:pPr lvl="1" defTabSz="46355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R7T75  </a:t>
            </a:r>
            <a:r>
              <a:rPr lang="en-US" sz="3200" dirty="0" err="1" smtClean="0">
                <a:latin typeface="Calibri" pitchFamily="34" charset="0"/>
              </a:rPr>
              <a:t>Riverbend</a:t>
            </a:r>
            <a:r>
              <a:rPr lang="en-US" sz="3200" dirty="0" smtClean="0">
                <a:latin typeface="Calibri" pitchFamily="34" charset="0"/>
              </a:rPr>
              <a:t> Farm </a:t>
            </a:r>
            <a:r>
              <a:rPr lang="en-US" sz="3200" dirty="0" err="1" smtClean="0">
                <a:latin typeface="Calibri" pitchFamily="34" charset="0"/>
              </a:rPr>
              <a:t>o.p</a:t>
            </a:r>
            <a:r>
              <a:rPr lang="en-US" sz="3200" dirty="0" smtClean="0">
                <a:latin typeface="Calibri" pitchFamily="34" charset="0"/>
              </a:rPr>
              <a:t>.</a:t>
            </a:r>
          </a:p>
          <a:p>
            <a:pPr lvl="1" defTabSz="46355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R2T21, R2T22, R2T23, R4T10 – </a:t>
            </a:r>
          </a:p>
          <a:p>
            <a:pPr lvl="1" defTabSz="463550"/>
            <a:r>
              <a:rPr lang="en-US" sz="3200" dirty="0" smtClean="0">
                <a:latin typeface="Calibri" pitchFamily="34" charset="0"/>
              </a:rPr>
              <a:t>     Marshall x Canadian</a:t>
            </a:r>
          </a:p>
          <a:p>
            <a:pPr lvl="1" defTabSz="463550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 R7T77 Minnesota </a:t>
            </a:r>
            <a:r>
              <a:rPr lang="en-US" sz="3200" dirty="0" err="1" smtClean="0">
                <a:latin typeface="Calibri" pitchFamily="34" charset="0"/>
              </a:rPr>
              <a:t>o.p</a:t>
            </a:r>
            <a:r>
              <a:rPr lang="en-US" sz="3200" dirty="0" smtClean="0">
                <a:latin typeface="Calibri" pitchFamily="34" charset="0"/>
              </a:rPr>
              <a:t>.</a:t>
            </a:r>
          </a:p>
          <a:p>
            <a:pPr lvl="1" defTabSz="463550"/>
            <a:endParaRPr lang="en-US" sz="3200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1"/>
          <p:cNvSpPr txBox="1">
            <a:spLocks noChangeArrowheads="1"/>
          </p:cNvSpPr>
          <p:nvPr/>
        </p:nvSpPr>
        <p:spPr bwMode="auto">
          <a:xfrm>
            <a:off x="914400" y="8382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Canadian Trees Selected Before 2012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5474" name="TextBox 2"/>
          <p:cNvSpPr txBox="1">
            <a:spLocks noChangeArrowheads="1"/>
          </p:cNvSpPr>
          <p:nvPr/>
        </p:nvSpPr>
        <p:spPr bwMode="auto">
          <a:xfrm>
            <a:off x="1066800" y="2057400"/>
            <a:ext cx="7162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+mn-lt"/>
                <a:cs typeface="Arial" pitchFamily="34" charset="0"/>
              </a:rPr>
              <a:t>Onondaga Farm</a:t>
            </a:r>
            <a:endParaRPr lang="en-US" sz="3200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  R1T9, R1T18 Gundry x Canadian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  R2T4 Bradshaw </a:t>
            </a:r>
            <a:r>
              <a:rPr lang="en-US" sz="3200" dirty="0" err="1" smtClean="0">
                <a:latin typeface="+mn-lt"/>
              </a:rPr>
              <a:t>o.p</a:t>
            </a:r>
            <a:r>
              <a:rPr lang="en-US" sz="3200" dirty="0" smtClean="0">
                <a:latin typeface="+mn-lt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  R2T15, R3T8 Light Cemetery x</a:t>
            </a:r>
          </a:p>
          <a:p>
            <a:pPr lvl="1"/>
            <a:r>
              <a:rPr lang="en-US" sz="3200" dirty="0" smtClean="0">
                <a:latin typeface="+mn-lt"/>
              </a:rPr>
              <a:t>     Canadian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+mn-lt"/>
              </a:rPr>
              <a:t>   R4T31 Marshall x Canadian	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R12T18, R12T23 Marshall x </a:t>
            </a:r>
            <a:r>
              <a:rPr lang="en-US" sz="3200" dirty="0" err="1" smtClean="0">
                <a:latin typeface="Calibri" pitchFamily="34" charset="0"/>
              </a:rPr>
              <a:t>Dundas</a:t>
            </a:r>
            <a:endParaRPr lang="en-US" sz="3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1"/>
          <p:cNvSpPr txBox="1">
            <a:spLocks noChangeArrowheads="1"/>
          </p:cNvSpPr>
          <p:nvPr/>
        </p:nvSpPr>
        <p:spPr bwMode="auto">
          <a:xfrm>
            <a:off x="914400" y="8382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Back-cross Trees Selected Before 2012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5474" name="TextBox 2"/>
          <p:cNvSpPr txBox="1">
            <a:spLocks noChangeArrowheads="1"/>
          </p:cNvSpPr>
          <p:nvPr/>
        </p:nvSpPr>
        <p:spPr bwMode="auto">
          <a:xfrm>
            <a:off x="1066800" y="2057400"/>
            <a:ext cx="7162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200" dirty="0" err="1" smtClean="0">
                <a:latin typeface="Calibri" pitchFamily="34" charset="0"/>
              </a:rPr>
              <a:t>Riverbend</a:t>
            </a:r>
            <a:endParaRPr lang="en-US" sz="32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R3T7 	 	</a:t>
            </a:r>
            <a:r>
              <a:rPr lang="en-US" sz="3200" dirty="0" err="1" smtClean="0">
                <a:latin typeface="Calibri" pitchFamily="34" charset="0"/>
              </a:rPr>
              <a:t>Riverbend</a:t>
            </a:r>
            <a:r>
              <a:rPr lang="en-US" sz="3200" dirty="0" smtClean="0">
                <a:latin typeface="Calibri" pitchFamily="34" charset="0"/>
              </a:rPr>
              <a:t> x R2T8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R3T14	</a:t>
            </a:r>
            <a:r>
              <a:rPr lang="en-US" sz="3200" dirty="0" err="1" smtClean="0">
                <a:latin typeface="Calibri" pitchFamily="34" charset="0"/>
              </a:rPr>
              <a:t>Riverbend</a:t>
            </a:r>
            <a:r>
              <a:rPr lang="en-US" sz="3200" dirty="0" smtClean="0">
                <a:latin typeface="Calibri" pitchFamily="34" charset="0"/>
              </a:rPr>
              <a:t> x Sandy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R4T1		Light Cemetery x R2T8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R5T10	Chestnut Ridge x R2T10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R5T32	Glen Meyer x R2T8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R5T34	Chestnut Ridge x Sandy</a:t>
            </a:r>
          </a:p>
          <a:p>
            <a:pPr lvl="1"/>
            <a:r>
              <a:rPr lang="en-US" sz="3200" dirty="0" smtClean="0">
                <a:latin typeface="Calibri" pitchFamily="34" charset="0"/>
              </a:rPr>
              <a:t>   </a:t>
            </a:r>
          </a:p>
          <a:p>
            <a:endParaRPr lang="en-US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1"/>
          <p:cNvSpPr txBox="1">
            <a:spLocks noChangeArrowheads="1"/>
          </p:cNvSpPr>
          <p:nvPr/>
        </p:nvSpPr>
        <p:spPr bwMode="auto">
          <a:xfrm>
            <a:off x="914400" y="8382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Back-cross Trees Selected Before 2012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5474" name="TextBox 2"/>
          <p:cNvSpPr txBox="1">
            <a:spLocks noChangeArrowheads="1"/>
          </p:cNvSpPr>
          <p:nvPr/>
        </p:nvSpPr>
        <p:spPr bwMode="auto">
          <a:xfrm>
            <a:off x="1066800" y="2057400"/>
            <a:ext cx="7162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200" dirty="0" err="1" smtClean="0">
                <a:latin typeface="Calibri" pitchFamily="34" charset="0"/>
              </a:rPr>
              <a:t>Riverbend</a:t>
            </a:r>
            <a:r>
              <a:rPr lang="en-US" sz="3200" dirty="0" smtClean="0">
                <a:latin typeface="Calibri" pitchFamily="34" charset="0"/>
              </a:rPr>
              <a:t> (cont.)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R5T49	Lathrop  OP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R6T60	</a:t>
            </a:r>
            <a:r>
              <a:rPr lang="en-US" sz="3200" dirty="0" err="1" smtClean="0">
                <a:latin typeface="Calibri" pitchFamily="34" charset="0"/>
              </a:rPr>
              <a:t>Persall</a:t>
            </a:r>
            <a:r>
              <a:rPr lang="en-US" sz="3200" dirty="0" smtClean="0">
                <a:latin typeface="Calibri" pitchFamily="34" charset="0"/>
              </a:rPr>
              <a:t> x R2T10	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R7T1		Glen Meyer x R2T10	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R7T36	Hodgson 12 x Sandy </a:t>
            </a:r>
            <a:endParaRPr lang="en-US" sz="3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1"/>
          <p:cNvSpPr txBox="1">
            <a:spLocks noChangeArrowheads="1"/>
          </p:cNvSpPr>
          <p:nvPr/>
        </p:nvSpPr>
        <p:spPr bwMode="auto">
          <a:xfrm>
            <a:off x="914400" y="8382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Back-cross Trees Selected  before 2012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5474" name="TextBox 2"/>
          <p:cNvSpPr txBox="1">
            <a:spLocks noChangeArrowheads="1"/>
          </p:cNvSpPr>
          <p:nvPr/>
        </p:nvSpPr>
        <p:spPr bwMode="auto">
          <a:xfrm>
            <a:off x="1066800" y="1600200"/>
            <a:ext cx="7162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200" dirty="0" smtClean="0">
                <a:latin typeface="Calibri" pitchFamily="34" charset="0"/>
              </a:rPr>
              <a:t>Onondaga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R3T8	 	Light Cemetery x R2T8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R3T22  	Marshall x R2T8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R5T20	Marshall x Sandy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R5T28	BR5 x Sandy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R5T29	</a:t>
            </a:r>
            <a:r>
              <a:rPr lang="en-US" sz="3200" dirty="0" err="1" smtClean="0">
                <a:latin typeface="Calibri" pitchFamily="34" charset="0"/>
              </a:rPr>
              <a:t>Burford</a:t>
            </a:r>
            <a:r>
              <a:rPr lang="en-US" sz="3200" dirty="0" smtClean="0">
                <a:latin typeface="Calibri" pitchFamily="34" charset="0"/>
              </a:rPr>
              <a:t> x R2T10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R6T7		</a:t>
            </a:r>
            <a:r>
              <a:rPr lang="en-US" sz="3200" dirty="0" err="1" smtClean="0">
                <a:latin typeface="Calibri" pitchFamily="34" charset="0"/>
              </a:rPr>
              <a:t>Persall</a:t>
            </a:r>
            <a:r>
              <a:rPr lang="en-US" sz="3200" dirty="0" smtClean="0">
                <a:latin typeface="Calibri" pitchFamily="34" charset="0"/>
              </a:rPr>
              <a:t> x Sandy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R6T16	Island Lake  x Sandy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R6T33	Gundry x R2T8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R7T37	Marshall x Sandy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1"/>
          <p:cNvSpPr txBox="1">
            <a:spLocks noChangeArrowheads="1"/>
          </p:cNvSpPr>
          <p:nvPr/>
        </p:nvSpPr>
        <p:spPr bwMode="auto">
          <a:xfrm>
            <a:off x="914400" y="8382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Canadian Trees Selected  in 2012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5474" name="TextBox 2"/>
          <p:cNvSpPr txBox="1">
            <a:spLocks noChangeArrowheads="1"/>
          </p:cNvSpPr>
          <p:nvPr/>
        </p:nvSpPr>
        <p:spPr bwMode="auto">
          <a:xfrm>
            <a:off x="1066800" y="1600200"/>
            <a:ext cx="75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200" dirty="0" smtClean="0">
                <a:latin typeface="Calibri" pitchFamily="34" charset="0"/>
              </a:rPr>
              <a:t>Onondaga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R11T4N –</a:t>
            </a:r>
            <a:r>
              <a:rPr lang="en-US" sz="3200" dirty="0" err="1" smtClean="0">
                <a:latin typeface="Calibri" pitchFamily="34" charset="0"/>
              </a:rPr>
              <a:t>Hodi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o.p</a:t>
            </a:r>
            <a:r>
              <a:rPr lang="en-US" sz="3200" dirty="0" smtClean="0">
                <a:latin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>
              <a:latin typeface="Calibri" pitchFamily="34" charset="0"/>
            </a:endParaRPr>
          </a:p>
          <a:p>
            <a:pPr lvl="1"/>
            <a:r>
              <a:rPr lang="en-US" sz="3200" dirty="0" err="1" smtClean="0">
                <a:latin typeface="Calibri" pitchFamily="34" charset="0"/>
              </a:rPr>
              <a:t>Riverbend</a:t>
            </a:r>
            <a:r>
              <a:rPr lang="en-US" sz="3200" dirty="0" smtClean="0">
                <a:latin typeface="Calibri" pitchFamily="34" charset="0"/>
              </a:rPr>
              <a:t> Farm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R6T58 </a:t>
            </a:r>
            <a:r>
              <a:rPr lang="en-US" sz="3200" dirty="0" err="1" smtClean="0">
                <a:latin typeface="Calibri" pitchFamily="34" charset="0"/>
              </a:rPr>
              <a:t>Balough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o.p</a:t>
            </a:r>
            <a:r>
              <a:rPr lang="en-US" sz="3200" dirty="0" smtClean="0">
                <a:latin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R8T16</a:t>
            </a:r>
            <a:r>
              <a:rPr lang="en-US" sz="3200" dirty="0" smtClean="0">
                <a:latin typeface="Calibri" pitchFamily="34" charset="0"/>
              </a:rPr>
              <a:t>, R9T9, </a:t>
            </a:r>
            <a:r>
              <a:rPr lang="en-US" sz="3200" dirty="0" smtClean="0">
                <a:latin typeface="Calibri" pitchFamily="34" charset="0"/>
              </a:rPr>
              <a:t>R9T10 Marshall </a:t>
            </a:r>
            <a:r>
              <a:rPr lang="en-US" sz="3200" dirty="0" smtClean="0">
                <a:latin typeface="Calibri" pitchFamily="34" charset="0"/>
              </a:rPr>
              <a:t>x </a:t>
            </a:r>
            <a:r>
              <a:rPr lang="en-US" sz="3200" dirty="0" err="1" smtClean="0">
                <a:latin typeface="Calibri" pitchFamily="34" charset="0"/>
              </a:rPr>
              <a:t>Dundas</a:t>
            </a:r>
            <a:r>
              <a:rPr lang="en-US" sz="3200" dirty="0" smtClean="0">
                <a:latin typeface="Calibri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1"/>
          <p:cNvSpPr txBox="1">
            <a:spLocks noChangeArrowheads="1"/>
          </p:cNvSpPr>
          <p:nvPr/>
        </p:nvSpPr>
        <p:spPr bwMode="auto">
          <a:xfrm>
            <a:off x="914400" y="8382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Back-cross Trees Selected  in 2012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5474" name="TextBox 2"/>
          <p:cNvSpPr txBox="1">
            <a:spLocks noChangeArrowheads="1"/>
          </p:cNvSpPr>
          <p:nvPr/>
        </p:nvSpPr>
        <p:spPr bwMode="auto">
          <a:xfrm>
            <a:off x="1066800" y="1600200"/>
            <a:ext cx="7162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200" dirty="0" smtClean="0">
                <a:latin typeface="Calibri" pitchFamily="34" charset="0"/>
              </a:rPr>
              <a:t>Onondaga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R11T6N       </a:t>
            </a:r>
            <a:r>
              <a:rPr lang="en-US" sz="3200" dirty="0" err="1" smtClean="0">
                <a:latin typeface="Calibri" pitchFamily="34" charset="0"/>
              </a:rPr>
              <a:t>Dundas</a:t>
            </a:r>
            <a:r>
              <a:rPr lang="en-US" sz="3200" dirty="0" smtClean="0">
                <a:latin typeface="Calibri" pitchFamily="34" charset="0"/>
              </a:rPr>
              <a:t> x R2T8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R13T6N	 Kerr </a:t>
            </a:r>
            <a:r>
              <a:rPr lang="en-US" sz="3200" dirty="0" err="1" smtClean="0">
                <a:latin typeface="Calibri" pitchFamily="34" charset="0"/>
              </a:rPr>
              <a:t>o.p</a:t>
            </a:r>
            <a:r>
              <a:rPr lang="en-US" sz="3200" dirty="0" smtClean="0">
                <a:latin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R15T7N	GRCA x R2T8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R16T8N  	Kerr </a:t>
            </a:r>
            <a:r>
              <a:rPr lang="en-US" sz="3200" dirty="0" err="1" smtClean="0">
                <a:latin typeface="Calibri" pitchFamily="34" charset="0"/>
              </a:rPr>
              <a:t>o.p</a:t>
            </a:r>
            <a:r>
              <a:rPr lang="en-US" sz="3200" dirty="0" smtClean="0">
                <a:latin typeface="Calibri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R16T17N	Marshal x R2T10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extBox 1"/>
          <p:cNvSpPr txBox="1">
            <a:spLocks noChangeArrowheads="1"/>
          </p:cNvSpPr>
          <p:nvPr/>
        </p:nvSpPr>
        <p:spPr bwMode="auto">
          <a:xfrm>
            <a:off x="914400" y="8382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Back-cross Trees Selected  in 2012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105474" name="TextBox 2"/>
          <p:cNvSpPr txBox="1">
            <a:spLocks noChangeArrowheads="1"/>
          </p:cNvSpPr>
          <p:nvPr/>
        </p:nvSpPr>
        <p:spPr bwMode="auto">
          <a:xfrm>
            <a:off x="1066800" y="1600200"/>
            <a:ext cx="7162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   </a:t>
            </a:r>
            <a:r>
              <a:rPr lang="en-US" sz="3200" dirty="0" err="1" smtClean="0">
                <a:latin typeface="Calibri" pitchFamily="34" charset="0"/>
              </a:rPr>
              <a:t>Riverbend</a:t>
            </a:r>
            <a:r>
              <a:rPr lang="en-US" sz="3200" dirty="0" smtClean="0">
                <a:latin typeface="Calibri" pitchFamily="34" charset="0"/>
              </a:rPr>
              <a:t> Farm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R6T55        Marshall x R2T8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R6T67	Glen Meyer x </a:t>
            </a:r>
            <a:r>
              <a:rPr lang="en-US" sz="3200" dirty="0" smtClean="0">
                <a:latin typeface="Calibri" pitchFamily="34" charset="0"/>
              </a:rPr>
              <a:t>R2T8</a:t>
            </a:r>
            <a:endParaRPr lang="en-US" sz="3200" dirty="0" smtClean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latin typeface="Calibri" pitchFamily="34" charset="0"/>
              </a:rPr>
              <a:t>   R8T75	</a:t>
            </a:r>
            <a:r>
              <a:rPr lang="en-US" sz="3200" dirty="0" err="1" smtClean="0">
                <a:latin typeface="Calibri" pitchFamily="34" charset="0"/>
              </a:rPr>
              <a:t>Dundas</a:t>
            </a:r>
            <a:r>
              <a:rPr lang="en-US" sz="3200" dirty="0" smtClean="0">
                <a:latin typeface="Calibri" pitchFamily="34" charset="0"/>
              </a:rPr>
              <a:t> x R2T8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Freeform 7"/>
          <p:cNvSpPr>
            <a:spLocks/>
          </p:cNvSpPr>
          <p:nvPr/>
        </p:nvSpPr>
        <p:spPr bwMode="auto">
          <a:xfrm>
            <a:off x="838200" y="1676400"/>
            <a:ext cx="7620000" cy="7620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307" y="35"/>
              </a:cxn>
              <a:cxn ang="0">
                <a:pos x="4307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4308" h="36">
                <a:moveTo>
                  <a:pt x="0" y="35"/>
                </a:moveTo>
                <a:lnTo>
                  <a:pt x="4307" y="35"/>
                </a:lnTo>
                <a:lnTo>
                  <a:pt x="4307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Progress to end of 2013 (cont.)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Established F2 parents nursery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↳ 54 trees</a:t>
            </a:r>
            <a:endParaRPr lang="en-US" dirty="0" smtClean="0">
              <a:latin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		-10 different parents</a:t>
            </a:r>
            <a:endParaRPr lang="en-US" dirty="0" smtClean="0">
              <a:latin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Developed two propagation techniques</a:t>
            </a:r>
            <a:endParaRPr lang="en-US" dirty="0" smtClean="0">
              <a:latin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↳ cuttings propagation</a:t>
            </a:r>
            <a:endParaRPr lang="en-US" dirty="0" smtClean="0">
              <a:latin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↳ etiolated sprout grafting</a:t>
            </a:r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pPr>
              <a:lnSpc>
                <a:spcPct val="75000"/>
              </a:lnSpc>
              <a:buFontTx/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>
              <a:lnSpc>
                <a:spcPct val="75000"/>
              </a:lnSpc>
            </a:pPr>
            <a:endParaRPr lang="en-US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75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Background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Disease testing 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Second  Generation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Nut Size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Grants and 2013 Activities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Background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Disease testing </a:t>
            </a:r>
          </a:p>
          <a:p>
            <a:r>
              <a:rPr lang="en-US" dirty="0" smtClean="0"/>
              <a:t>Second  Generation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Nut Size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Grants and 2013 Activities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0530" name="Picture 2" descr="F:\chestnut 2009\IMGP356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08457" y="375059"/>
            <a:ext cx="6412682" cy="5791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5" name="Freeform 7"/>
          <p:cNvSpPr>
            <a:spLocks/>
          </p:cNvSpPr>
          <p:nvPr/>
        </p:nvSpPr>
        <p:spPr bwMode="auto">
          <a:xfrm>
            <a:off x="838200" y="1676400"/>
            <a:ext cx="7620000" cy="7620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307" y="35"/>
              </a:cxn>
              <a:cxn ang="0">
                <a:pos x="4307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4308" h="36">
                <a:moveTo>
                  <a:pt x="0" y="35"/>
                </a:moveTo>
                <a:lnTo>
                  <a:pt x="4307" y="35"/>
                </a:lnTo>
                <a:lnTo>
                  <a:pt x="4307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Progress to end of 2013 (cont.)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Pollination 2013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↳ pollinated 21 trees </a:t>
            </a:r>
            <a:endParaRPr lang="en-US" dirty="0" smtClean="0">
              <a:latin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↳ made 46 crosses </a:t>
            </a:r>
            <a:endParaRPr lang="en-US" dirty="0" smtClean="0">
              <a:latin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↳ collected 2006 nuts of crosses</a:t>
            </a:r>
            <a:endParaRPr lang="en-US" dirty="0" smtClean="0">
              <a:latin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↳ 500+ </a:t>
            </a:r>
            <a:r>
              <a:rPr lang="en-US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o.p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. nuts from selected trees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</a:t>
            </a:r>
            <a:endParaRPr lang="en-US" dirty="0" smtClean="0">
              <a:latin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pPr>
              <a:lnSpc>
                <a:spcPct val="75000"/>
              </a:lnSpc>
              <a:buFontTx/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>
              <a:lnSpc>
                <a:spcPct val="75000"/>
              </a:lnSpc>
              <a:buFontTx/>
              <a:buNone/>
            </a:pPr>
            <a:r>
              <a:rPr lang="en-US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</a:t>
            </a:r>
          </a:p>
          <a:p>
            <a:pPr>
              <a:lnSpc>
                <a:spcPct val="75000"/>
              </a:lnSpc>
            </a:pPr>
            <a:endParaRPr lang="en-US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75000"/>
              </a:lnSpc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1553" name="Picture 1" descr="F2 seedlings R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"/>
            <a:ext cx="4942297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CA" sz="3600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CA" sz="3600" dirty="0" smtClean="0">
                <a:latin typeface="Arial" pitchFamily="34" charset="0"/>
                <a:cs typeface="Arial" pitchFamily="34" charset="0"/>
              </a:rPr>
              <a:t> Generation</a:t>
            </a:r>
            <a:endParaRPr lang="en-CA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00200" y="1752600"/>
          <a:ext cx="6857999" cy="2651760"/>
        </p:xfrm>
        <a:graphic>
          <a:graphicData uri="http://schemas.openxmlformats.org/drawingml/2006/table">
            <a:tbl>
              <a:tblPr firstRow="1">
                <a:tableStyleId>{7DF18680-E054-41AD-8BC1-D1AEF772440D}</a:tableStyleId>
              </a:tblPr>
              <a:tblGrid>
                <a:gridCol w="900057"/>
                <a:gridCol w="1243137"/>
                <a:gridCol w="1677283"/>
                <a:gridCol w="3037522"/>
              </a:tblGrid>
              <a:tr h="370840">
                <a:tc>
                  <a:txBody>
                    <a:bodyPr/>
                    <a:lstStyle/>
                    <a:p>
                      <a:pPr algn="just"/>
                      <a:endParaRPr lang="en-CA" sz="2400" baseline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en-CA" sz="24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Year</a:t>
                      </a:r>
                      <a:endParaRPr lang="en-CA" sz="240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Trees Planted</a:t>
                      </a:r>
                      <a:endParaRPr lang="en-CA" sz="240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Nuts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Collected</a:t>
                      </a:r>
                      <a:endParaRPr lang="en-CA" sz="240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400" baseline="0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r>
                        <a:rPr lang="en-CA" sz="24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Location</a:t>
                      </a:r>
                      <a:endParaRPr lang="en-CA" sz="2400" baseline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CA" sz="2400" b="1" dirty="0" smtClean="0">
                          <a:latin typeface="+mn-lt"/>
                          <a:cs typeface="Arial" pitchFamily="34" charset="0"/>
                        </a:rPr>
                        <a:t>2010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en-CA" sz="240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 smtClean="0">
                          <a:latin typeface="+mn-lt"/>
                          <a:cs typeface="Arial" pitchFamily="34" charset="0"/>
                        </a:rPr>
                        <a:t>474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RBF/Onondaga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CA" sz="2400" b="1" dirty="0" smtClean="0">
                          <a:latin typeface="+mn-lt"/>
                          <a:cs typeface="Arial" pitchFamily="34" charset="0"/>
                        </a:rPr>
                        <a:t>2011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 smtClean="0">
                          <a:latin typeface="+mn-lt"/>
                          <a:cs typeface="Arial" pitchFamily="34" charset="0"/>
                        </a:rPr>
                        <a:t>334</a:t>
                      </a:r>
                      <a:endParaRPr lang="en-CA" sz="24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latin typeface="+mn-lt"/>
                          <a:cs typeface="Arial" pitchFamily="34" charset="0"/>
                        </a:rPr>
                        <a:t>2461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Casier/Onondaga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CA" sz="2400" b="1" dirty="0" smtClean="0">
                          <a:latin typeface="+mn-lt"/>
                          <a:cs typeface="Arial" pitchFamily="34" charset="0"/>
                        </a:rPr>
                        <a:t>2012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 smtClean="0">
                          <a:latin typeface="+mn-lt"/>
                          <a:cs typeface="Arial" pitchFamily="34" charset="0"/>
                        </a:rPr>
                        <a:t>1576</a:t>
                      </a:r>
                      <a:endParaRPr lang="en-CA" sz="24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latin typeface="+mn-lt"/>
                          <a:cs typeface="Arial" pitchFamily="34" charset="0"/>
                        </a:rPr>
                        <a:t>557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Casier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CA" sz="2400" b="1" dirty="0" smtClean="0">
                          <a:latin typeface="+mn-lt"/>
                          <a:cs typeface="Arial" pitchFamily="34" charset="0"/>
                        </a:rPr>
                        <a:t>2013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dirty="0" smtClean="0">
                          <a:latin typeface="+mn-lt"/>
                          <a:cs typeface="Arial" pitchFamily="34" charset="0"/>
                        </a:rPr>
                        <a:t>195</a:t>
                      </a:r>
                      <a:endParaRPr lang="en-CA" sz="2400" b="1" dirty="0" smtClean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 smtClean="0">
                          <a:latin typeface="+mn-lt"/>
                          <a:cs typeface="Arial" pitchFamily="34" charset="0"/>
                        </a:rPr>
                        <a:t>2006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Casier/Onondaga</a:t>
                      </a:r>
                      <a:endParaRPr lang="en-CA" sz="24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Disease testing 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Second  Generation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Nuts Size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Grants and 2013 Activities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 smtClean="0">
                <a:latin typeface="Arial" pitchFamily="34" charset="0"/>
                <a:cs typeface="Arial" pitchFamily="34" charset="0"/>
              </a:rPr>
              <a:t>Nut Size</a:t>
            </a:r>
            <a:endParaRPr lang="en-CA" sz="3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1371600" y="1524000"/>
          <a:ext cx="6705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295400" y="1752600"/>
          <a:ext cx="6324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62200" y="1219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Nuts Size </a:t>
            </a:r>
            <a:r>
              <a:rPr lang="en-CA" dirty="0" err="1" smtClean="0"/>
              <a:t>vs</a:t>
            </a:r>
            <a:r>
              <a:rPr lang="en-CA" dirty="0" smtClean="0"/>
              <a:t> Number of Nuts per Burr at Onondaga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" pitchFamily="34" charset="0"/>
                <a:cs typeface="Arial" pitchFamily="34" charset="0"/>
              </a:rPr>
              <a:t>Nut Size</a:t>
            </a:r>
            <a:endParaRPr lang="en-CA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447800" y="1752600"/>
          <a:ext cx="6477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143000" y="1676400"/>
          <a:ext cx="66294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0" y="1066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Nut Size </a:t>
            </a:r>
            <a:r>
              <a:rPr lang="en-CA" dirty="0" err="1" smtClean="0"/>
              <a:t>vs</a:t>
            </a:r>
            <a:r>
              <a:rPr lang="en-CA" dirty="0" smtClean="0"/>
              <a:t> Number of Nuts per Burr at Riverbend 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latin typeface="Arial" pitchFamily="34" charset="0"/>
              </a:rPr>
              <a:t>Revisions To Plan - 2006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53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Goal:  to breed blight resistant American chestnuts adapted to Ontario within 20 years (from 2000).</a:t>
            </a:r>
          </a:p>
          <a:p>
            <a:pPr eaLnBrk="1" hangingPunct="1">
              <a:buFont typeface="Arial" charset="0"/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Objectives: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 develop blight resistant trees of 100% Canadian origin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To develop blight resistant trees incorporating genes from Connecticut trees such that the trees are at least 92% of Canadian origin</a:t>
            </a:r>
          </a:p>
          <a:p>
            <a:pPr eaLnBrk="1" hangingPunct="1">
              <a:buFont typeface="Arial" charset="0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Maintain present genetic diversity of existing Canadian trees</a:t>
            </a: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609600" y="1066800"/>
            <a:ext cx="7924800" cy="7620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5465" y="43"/>
              </a:cxn>
              <a:cxn ang="0">
                <a:pos x="5465" y="0"/>
              </a:cxn>
              <a:cxn ang="0">
                <a:pos x="0" y="0"/>
              </a:cxn>
              <a:cxn ang="0">
                <a:pos x="0" y="43"/>
              </a:cxn>
            </a:cxnLst>
            <a:rect l="0" t="0" r="r" b="b"/>
            <a:pathLst>
              <a:path w="5466" h="44">
                <a:moveTo>
                  <a:pt x="0" y="43"/>
                </a:moveTo>
                <a:lnTo>
                  <a:pt x="5465" y="43"/>
                </a:lnTo>
                <a:lnTo>
                  <a:pt x="5465" y="0"/>
                </a:lnTo>
                <a:lnTo>
                  <a:pt x="0" y="0"/>
                </a:lnTo>
                <a:lnTo>
                  <a:pt x="0" y="43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Background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Disease testing 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Second  Generation</a:t>
            </a:r>
          </a:p>
          <a:p>
            <a:r>
              <a:rPr lang="en-US" dirty="0" smtClean="0"/>
              <a:t>Grants and 2014 Activities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Grants received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Ontario Ministry of Natural Resources</a:t>
            </a:r>
          </a:p>
          <a:p>
            <a:pPr lvl="1"/>
            <a:r>
              <a:rPr lang="en-CA" dirty="0" smtClean="0"/>
              <a:t>Species at Risk fund </a:t>
            </a:r>
          </a:p>
          <a:p>
            <a:pPr lvl="1"/>
            <a:r>
              <a:rPr lang="en-CA" dirty="0" smtClean="0"/>
              <a:t>$30,752  per year  for May 2012- Apr 2015</a:t>
            </a:r>
          </a:p>
          <a:p>
            <a:pPr lvl="1"/>
            <a:r>
              <a:rPr lang="en-CA" dirty="0" smtClean="0"/>
              <a:t>CCC </a:t>
            </a:r>
          </a:p>
          <a:p>
            <a:pPr lvl="2"/>
            <a:r>
              <a:rPr lang="en-CA" dirty="0" smtClean="0"/>
              <a:t>in-kind contribution</a:t>
            </a:r>
          </a:p>
          <a:p>
            <a:pPr lvl="2"/>
            <a:r>
              <a:rPr lang="en-CA" dirty="0" smtClean="0"/>
              <a:t>Volunteers time</a:t>
            </a:r>
          </a:p>
          <a:p>
            <a:pPr lvl="1"/>
            <a:r>
              <a:rPr lang="en-CA" dirty="0" smtClean="0"/>
              <a:t>Activities</a:t>
            </a:r>
          </a:p>
          <a:p>
            <a:pPr lvl="2"/>
            <a:r>
              <a:rPr lang="en-CA" dirty="0" smtClean="0"/>
              <a:t>Breeding </a:t>
            </a:r>
          </a:p>
          <a:p>
            <a:pPr lvl="2"/>
            <a:r>
              <a:rPr lang="en-CA" dirty="0" smtClean="0"/>
              <a:t>Research into cuttings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2014 Activities</a:t>
            </a:r>
          </a:p>
        </p:txBody>
      </p:sp>
      <p:sp>
        <p:nvSpPr>
          <p:cNvPr id="1075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en-US" sz="2800" dirty="0" smtClean="0"/>
              <a:t>Select trees from 2012/13 inoculations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sz="2800" dirty="0" smtClean="0"/>
              <a:t>Remove infected trees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sz="2800" dirty="0" smtClean="0"/>
              <a:t>Maintain trees as </a:t>
            </a:r>
            <a:r>
              <a:rPr lang="en-US" sz="2800" dirty="0" err="1" smtClean="0"/>
              <a:t>genepool</a:t>
            </a:r>
            <a:r>
              <a:rPr lang="en-US" sz="2800" dirty="0" smtClean="0"/>
              <a:t> for further breeding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sz="2800" dirty="0" smtClean="0"/>
              <a:t>Make F2 crosses with identified trees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sz="2800" dirty="0" smtClean="0"/>
              <a:t>Initiate trunk inoculations on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generation</a:t>
            </a:r>
          </a:p>
          <a:p>
            <a:pPr marL="609600" indent="-609600" eaLnBrk="1" hangingPunct="1">
              <a:buFont typeface="Arial" charset="0"/>
              <a:buAutoNum type="arabicPeriod" startAt="6"/>
            </a:pPr>
            <a:r>
              <a:rPr lang="en-US" sz="2800" dirty="0" smtClean="0"/>
              <a:t>Continue cuttings/grafting research</a:t>
            </a:r>
          </a:p>
          <a:p>
            <a:pPr marL="609600" indent="-609600" eaLnBrk="1" hangingPunct="1">
              <a:buFont typeface="Arial" charset="0"/>
              <a:buAutoNum type="arabicPeriod" startAt="6"/>
            </a:pPr>
            <a:r>
              <a:rPr lang="en-US" sz="2800" dirty="0" smtClean="0"/>
              <a:t>Develop plan for distribution of nuts from resistant trees</a:t>
            </a:r>
          </a:p>
          <a:p>
            <a:pPr marL="609600" indent="-609600" eaLnBrk="1" hangingPunct="1">
              <a:buAutoNum type="arabicPeriod" startAt="6"/>
            </a:pPr>
            <a:endParaRPr lang="en-US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br>
              <a:rPr lang="en-US" dirty="0" smtClean="0"/>
            </a:br>
            <a:r>
              <a:rPr lang="en-US" sz="2400" dirty="0" smtClean="0"/>
              <a:t>in alphabetical order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Agricultural Adaptation Council – CAAP fund</a:t>
            </a:r>
          </a:p>
          <a:p>
            <a:r>
              <a:rPr lang="en-US" sz="2800" dirty="0" smtClean="0"/>
              <a:t>Species at Risk Stewardship Fund – Government of Ontario</a:t>
            </a:r>
          </a:p>
          <a:p>
            <a:r>
              <a:rPr lang="en-US" sz="2800" dirty="0" smtClean="0"/>
              <a:t>Tim </a:t>
            </a:r>
            <a:r>
              <a:rPr lang="en-US" sz="2800" dirty="0" err="1" smtClean="0"/>
              <a:t>Hortons</a:t>
            </a:r>
            <a:r>
              <a:rPr lang="en-US" sz="2800" dirty="0" smtClean="0"/>
              <a:t> Foundation </a:t>
            </a:r>
          </a:p>
          <a:p>
            <a:r>
              <a:rPr lang="en-US" sz="2800" dirty="0" err="1" smtClean="0"/>
              <a:t>Riverbend</a:t>
            </a:r>
            <a:r>
              <a:rPr lang="en-US" sz="2800" dirty="0" smtClean="0"/>
              <a:t> Farms</a:t>
            </a:r>
          </a:p>
          <a:p>
            <a:r>
              <a:rPr lang="en-US" sz="2800" dirty="0" smtClean="0"/>
              <a:t>The Trillium Foundation</a:t>
            </a:r>
          </a:p>
          <a:p>
            <a:r>
              <a:rPr lang="en-US" sz="2800" dirty="0" smtClean="0"/>
              <a:t>Elgin  and Norfolk Stewardship Councils</a:t>
            </a:r>
          </a:p>
          <a:p>
            <a:r>
              <a:rPr lang="en-US" sz="2800" dirty="0" smtClean="0"/>
              <a:t>University of Guelph</a:t>
            </a:r>
          </a:p>
          <a:p>
            <a:r>
              <a:rPr lang="en-US" sz="2800" dirty="0" smtClean="0"/>
              <a:t>All members (past and present) of the Canadian Chestnut Council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560388"/>
          </a:xfrm>
          <a:noFill/>
          <a:ln/>
        </p:spPr>
        <p:txBody>
          <a:bodyPr lIns="0" tIns="0" rIns="0" bIns="0" anchor="t"/>
          <a:lstStyle/>
          <a:p>
            <a:r>
              <a:rPr lang="en-US" sz="4000" b="1" dirty="0">
                <a:latin typeface="Arial" pitchFamily="34" charset="0"/>
              </a:rPr>
              <a:t>Phase </a:t>
            </a:r>
            <a:r>
              <a:rPr lang="en-US" sz="4000" b="1" dirty="0" smtClean="0">
                <a:latin typeface="Arial" pitchFamily="34" charset="0"/>
              </a:rPr>
              <a:t>1</a:t>
            </a:r>
            <a:endParaRPr lang="en-US" sz="4000" b="1" dirty="0">
              <a:latin typeface="Arial" pitchFamily="34" charset="0"/>
            </a:endParaRPr>
          </a:p>
        </p:txBody>
      </p:sp>
      <p:sp>
        <p:nvSpPr>
          <p:cNvPr id="6147" name="Freeform 3"/>
          <p:cNvSpPr>
            <a:spLocks/>
          </p:cNvSpPr>
          <p:nvPr/>
        </p:nvSpPr>
        <p:spPr bwMode="auto">
          <a:xfrm>
            <a:off x="609600" y="1371600"/>
            <a:ext cx="7924800" cy="76200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5465" y="43"/>
              </a:cxn>
              <a:cxn ang="0">
                <a:pos x="5465" y="0"/>
              </a:cxn>
              <a:cxn ang="0">
                <a:pos x="0" y="0"/>
              </a:cxn>
              <a:cxn ang="0">
                <a:pos x="0" y="43"/>
              </a:cxn>
            </a:cxnLst>
            <a:rect l="0" t="0" r="r" b="b"/>
            <a:pathLst>
              <a:path w="5466" h="44">
                <a:moveTo>
                  <a:pt x="0" y="43"/>
                </a:moveTo>
                <a:lnTo>
                  <a:pt x="5465" y="43"/>
                </a:lnTo>
                <a:lnTo>
                  <a:pt x="5465" y="0"/>
                </a:lnTo>
                <a:lnTo>
                  <a:pt x="0" y="0"/>
                </a:lnTo>
                <a:lnTo>
                  <a:pt x="0" y="43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458200" cy="5029200"/>
          </a:xfrm>
          <a:noFill/>
          <a:ln/>
        </p:spPr>
        <p:txBody>
          <a:bodyPr lIns="0" tIns="0" rIns="0" bIns="0"/>
          <a:lstStyle/>
          <a:p>
            <a:pPr marL="609600" indent="-609600">
              <a:spcBef>
                <a:spcPct val="0"/>
              </a:spcBef>
              <a:spcAft>
                <a:spcPct val="25000"/>
              </a:spcAft>
              <a:buClr>
                <a:srgbClr val="FFFFFF"/>
              </a:buClr>
              <a:buNone/>
            </a:pPr>
            <a:r>
              <a:rPr lang="en-US" sz="2800" b="1" dirty="0" smtClean="0">
                <a:latin typeface="Arial" pitchFamily="34" charset="0"/>
              </a:rPr>
              <a:t>1.	Resistant </a:t>
            </a:r>
            <a:r>
              <a:rPr lang="en-US" sz="2800" b="1" dirty="0">
                <a:latin typeface="Arial" pitchFamily="34" charset="0"/>
              </a:rPr>
              <a:t>trees will contain the known resistant genes from the Chinese or Japanese trees</a:t>
            </a:r>
          </a:p>
          <a:p>
            <a:pPr marL="609600" indent="-609600">
              <a:spcBef>
                <a:spcPct val="0"/>
              </a:spcBef>
              <a:spcAft>
                <a:spcPct val="25000"/>
              </a:spcAft>
              <a:buClr>
                <a:srgbClr val="FFFFFF"/>
              </a:buClr>
              <a:buNone/>
            </a:pPr>
            <a:r>
              <a:rPr lang="en-US" sz="2800" b="1" dirty="0" smtClean="0">
                <a:latin typeface="Arial" pitchFamily="34" charset="0"/>
              </a:rPr>
              <a:t>2.	At </a:t>
            </a:r>
            <a:r>
              <a:rPr lang="en-US" sz="2800" b="1" dirty="0">
                <a:latin typeface="Arial" pitchFamily="34" charset="0"/>
              </a:rPr>
              <a:t>least 20 Canadian trees will be used in the F1 crosses.</a:t>
            </a:r>
          </a:p>
          <a:p>
            <a:pPr marL="609600" indent="-609600">
              <a:spcBef>
                <a:spcPct val="0"/>
              </a:spcBef>
              <a:spcAft>
                <a:spcPct val="25000"/>
              </a:spcAft>
              <a:buClr>
                <a:srgbClr val="FFFFFF"/>
              </a:buClr>
              <a:buNone/>
            </a:pPr>
            <a:r>
              <a:rPr lang="en-US" sz="2800" b="1" dirty="0" smtClean="0">
                <a:latin typeface="Arial" pitchFamily="34" charset="0"/>
              </a:rPr>
              <a:t>3.	Canadian </a:t>
            </a:r>
            <a:r>
              <a:rPr lang="en-US" sz="2800" b="1" dirty="0">
                <a:latin typeface="Arial" pitchFamily="34" charset="0"/>
              </a:rPr>
              <a:t>parental trees will be used as the female parent in the first generation</a:t>
            </a:r>
            <a:r>
              <a:rPr lang="en-US" sz="2800" b="1" dirty="0" smtClean="0">
                <a:latin typeface="Arial" pitchFamily="34" charset="0"/>
              </a:rPr>
              <a:t>.</a:t>
            </a:r>
          </a:p>
          <a:p>
            <a:pPr marL="609600" indent="-609600">
              <a:spcBef>
                <a:spcPct val="0"/>
              </a:spcBef>
              <a:spcAft>
                <a:spcPct val="25000"/>
              </a:spcAft>
              <a:buClr>
                <a:srgbClr val="FFFFFF"/>
              </a:buClr>
              <a:buNone/>
            </a:pPr>
            <a:endParaRPr lang="en-US" sz="2800" b="1" dirty="0">
              <a:latin typeface="Arial" pitchFamily="34" charset="0"/>
            </a:endParaRPr>
          </a:p>
          <a:p>
            <a:pPr marL="609600" indent="-609600">
              <a:spcBef>
                <a:spcPct val="0"/>
              </a:spcBef>
              <a:buFontTx/>
              <a:buNone/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</a:rPr>
              <a:t>Phase </a:t>
            </a:r>
            <a:r>
              <a:rPr lang="en-US" b="1" dirty="0" smtClean="0">
                <a:latin typeface="Arial" pitchFamily="34" charset="0"/>
              </a:rPr>
              <a:t>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b="1" dirty="0" smtClean="0">
                <a:latin typeface="Arial" pitchFamily="34" charset="0"/>
              </a:rPr>
              <a:t>First </a:t>
            </a:r>
            <a:r>
              <a:rPr lang="en-US" sz="2800" b="1" dirty="0">
                <a:latin typeface="Arial" pitchFamily="34" charset="0"/>
              </a:rPr>
              <a:t>generation </a:t>
            </a:r>
            <a:r>
              <a:rPr lang="en-US" sz="2800" b="1" dirty="0" smtClean="0">
                <a:latin typeface="Arial" pitchFamily="34" charset="0"/>
              </a:rPr>
              <a:t>hybrid crosses </a:t>
            </a:r>
            <a:r>
              <a:rPr lang="en-US" sz="2800" b="1" dirty="0">
                <a:latin typeface="Arial" pitchFamily="34" charset="0"/>
              </a:rPr>
              <a:t>will be </a:t>
            </a:r>
            <a:r>
              <a:rPr lang="en-US" sz="2800" b="1" dirty="0" smtClean="0">
                <a:latin typeface="Arial" pitchFamily="34" charset="0"/>
              </a:rPr>
              <a:t>between: </a:t>
            </a:r>
          </a:p>
          <a:p>
            <a:pPr marL="514350" indent="-514350">
              <a:buNone/>
            </a:pPr>
            <a:r>
              <a:rPr lang="en-US" sz="2800" b="1" dirty="0" smtClean="0">
                <a:latin typeface="Arial" pitchFamily="34" charset="0"/>
              </a:rPr>
              <a:t>	</a:t>
            </a:r>
            <a:r>
              <a:rPr lang="en-US" sz="28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↳ </a:t>
            </a:r>
            <a:r>
              <a:rPr lang="en-US" sz="2800" b="1" dirty="0" smtClean="0">
                <a:latin typeface="Arial" pitchFamily="34" charset="0"/>
              </a:rPr>
              <a:t>	Canadian native chestnut </a:t>
            </a:r>
            <a:r>
              <a:rPr lang="en-US" sz="2800" b="1" dirty="0">
                <a:latin typeface="Arial" pitchFamily="34" charset="0"/>
              </a:rPr>
              <a:t>trees and </a:t>
            </a:r>
            <a:r>
              <a:rPr lang="en-US" sz="2800" b="1" dirty="0" smtClean="0">
                <a:latin typeface="Arial" pitchFamily="34" charset="0"/>
              </a:rPr>
              <a:t>	blight resistant trees </a:t>
            </a:r>
            <a:r>
              <a:rPr lang="en-US" sz="2800" b="1" dirty="0">
                <a:latin typeface="Arial" pitchFamily="34" charset="0"/>
              </a:rPr>
              <a:t>from another </a:t>
            </a:r>
            <a:r>
              <a:rPr lang="en-US" sz="2800" b="1" dirty="0" smtClean="0">
                <a:latin typeface="Arial" pitchFamily="34" charset="0"/>
              </a:rPr>
              <a:t>	source</a:t>
            </a:r>
            <a:r>
              <a:rPr lang="en-US" sz="2800" b="1" dirty="0">
                <a:latin typeface="Arial" pitchFamily="34" charset="0"/>
              </a:rPr>
              <a:t>. </a:t>
            </a:r>
            <a:endParaRPr lang="en-US" sz="2800" b="1" dirty="0" smtClean="0">
              <a:latin typeface="Arial" pitchFamily="34" charset="0"/>
            </a:endParaRPr>
          </a:p>
          <a:p>
            <a:pPr marL="514350" indent="-514350">
              <a:buNone/>
            </a:pPr>
            <a:r>
              <a:rPr lang="en-US" sz="28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↳ </a:t>
            </a:r>
            <a:r>
              <a:rPr lang="en-US" sz="2800" b="1" dirty="0" smtClean="0">
                <a:latin typeface="Arial" pitchFamily="34" charset="0"/>
              </a:rPr>
              <a:t>Crosses between native chestnut trees	(The Endangered Species Act)</a:t>
            </a:r>
            <a:endParaRPr lang="en-US" sz="2800" b="1" dirty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4" name="Freeform 4"/>
          <p:cNvSpPr>
            <a:spLocks/>
          </p:cNvSpPr>
          <p:nvPr/>
        </p:nvSpPr>
        <p:spPr bwMode="auto">
          <a:xfrm>
            <a:off x="914400" y="1371600"/>
            <a:ext cx="7391400" cy="7620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307" y="35"/>
              </a:cxn>
              <a:cxn ang="0">
                <a:pos x="4307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4308" h="36">
                <a:moveTo>
                  <a:pt x="0" y="35"/>
                </a:moveTo>
                <a:lnTo>
                  <a:pt x="4307" y="35"/>
                </a:lnTo>
                <a:lnTo>
                  <a:pt x="4307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b="1" dirty="0">
                <a:latin typeface="Arial" pitchFamily="34" charset="0"/>
              </a:rPr>
              <a:t>Phase </a:t>
            </a:r>
            <a:r>
              <a:rPr lang="en-US" b="1" dirty="0" smtClean="0">
                <a:latin typeface="Arial" pitchFamily="34" charset="0"/>
              </a:rPr>
              <a:t>2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800600"/>
          </a:xfrm>
        </p:spPr>
        <p:txBody>
          <a:bodyPr/>
          <a:lstStyle/>
          <a:p>
            <a:pPr marL="609600" indent="-6096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800" b="1" dirty="0">
                <a:latin typeface="Arial" pitchFamily="34" charset="0"/>
              </a:rPr>
              <a:t>Second generation trees will come from intercrossing selected F1 trees.</a:t>
            </a: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FontTx/>
              <a:buAutoNum type="arabicPeriod"/>
            </a:pPr>
            <a:r>
              <a:rPr lang="en-US" sz="2800" b="1" dirty="0">
                <a:latin typeface="Arial" pitchFamily="34" charset="0"/>
              </a:rPr>
              <a:t>Parents in each cross derived from different Canadian trees.</a:t>
            </a:r>
          </a:p>
          <a:p>
            <a:pPr marL="609600" indent="-609600">
              <a:buFontTx/>
              <a:buNone/>
            </a:pPr>
            <a:endParaRPr lang="en-US" sz="2800" dirty="0">
              <a:latin typeface="Arial" pitchFamily="34" charset="0"/>
            </a:endParaRPr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685800" y="1371600"/>
            <a:ext cx="7391400" cy="76200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307" y="35"/>
              </a:cxn>
              <a:cxn ang="0">
                <a:pos x="4307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4308" h="36">
                <a:moveTo>
                  <a:pt x="0" y="35"/>
                </a:moveTo>
                <a:lnTo>
                  <a:pt x="4307" y="35"/>
                </a:lnTo>
                <a:lnTo>
                  <a:pt x="4307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>
                <a:latin typeface="Arial" pitchFamily="34" charset="0"/>
              </a:rPr>
              <a:t>Phase </a:t>
            </a:r>
            <a:r>
              <a:rPr lang="en-US" b="1" dirty="0" smtClean="0">
                <a:latin typeface="Arial" pitchFamily="34" charset="0"/>
              </a:rPr>
              <a:t>3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800" b="1" dirty="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en-US" sz="2800" b="1" dirty="0">
                <a:latin typeface="Arial" pitchFamily="34" charset="0"/>
              </a:rPr>
              <a:t>Third generation trees will come from intercrossing selected F2 trees.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endParaRPr lang="en-US" sz="2800" b="1" dirty="0">
              <a:latin typeface="Arial" pitchFamily="34" charset="0"/>
            </a:endParaRP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r>
              <a:rPr lang="en-US" sz="2800" b="1" dirty="0">
                <a:latin typeface="Arial" pitchFamily="34" charset="0"/>
              </a:rPr>
              <a:t>Parents in each cross derived from different Canadian trees.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</a:pPr>
            <a:endParaRPr lang="en-US" sz="2800" b="1" dirty="0">
              <a:latin typeface="Arial" pitchFamily="34" charset="0"/>
            </a:endParaRP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1143000" y="1371600"/>
            <a:ext cx="6838950" cy="10001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307" y="35"/>
              </a:cxn>
              <a:cxn ang="0">
                <a:pos x="4307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4308" h="36">
                <a:moveTo>
                  <a:pt x="0" y="35"/>
                </a:moveTo>
                <a:lnTo>
                  <a:pt x="4307" y="35"/>
                </a:lnTo>
                <a:lnTo>
                  <a:pt x="4307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</a:rPr>
              <a:t>mother </a:t>
            </a:r>
            <a:r>
              <a:rPr lang="en-US" dirty="0">
                <a:latin typeface="Arial" pitchFamily="34" charset="0"/>
              </a:rPr>
              <a:t>trees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772400" cy="44958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sz="2800" b="1" dirty="0">
                <a:latin typeface="Arial" pitchFamily="34" charset="0"/>
              </a:rPr>
              <a:t>43 trees selected throughout Ontario</a:t>
            </a:r>
          </a:p>
          <a:p>
            <a:pPr marL="609600" indent="-609600">
              <a:lnSpc>
                <a:spcPct val="75000"/>
              </a:lnSpc>
              <a:buClr>
                <a:schemeClr val="tx1"/>
              </a:buClr>
              <a:buFontTx/>
              <a:buNone/>
            </a:pPr>
            <a:r>
              <a:rPr lang="en-US" sz="2800" b="1" dirty="0">
                <a:latin typeface="Arial" pitchFamily="34" charset="0"/>
              </a:rPr>
              <a:t>	-	Ontario chestnut survey (Boland and </a:t>
            </a:r>
            <a:r>
              <a:rPr lang="en-US" sz="2800" b="1" dirty="0" smtClean="0">
                <a:latin typeface="Arial" pitchFamily="34" charset="0"/>
              </a:rPr>
              <a:t>Husband 2000)</a:t>
            </a:r>
            <a:endParaRPr lang="en-US" sz="2800" b="1" dirty="0">
              <a:latin typeface="Arial" pitchFamily="34" charset="0"/>
            </a:endParaRP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FontTx/>
              <a:buAutoNum type="arabicPeriod" startAt="2"/>
            </a:pPr>
            <a:r>
              <a:rPr lang="en-US" sz="2800" b="1" dirty="0" smtClean="0">
                <a:latin typeface="Arial" pitchFamily="34" charset="0"/>
              </a:rPr>
              <a:t>26 </a:t>
            </a:r>
            <a:r>
              <a:rPr lang="en-US" sz="2800" b="1" dirty="0">
                <a:latin typeface="Arial" pitchFamily="34" charset="0"/>
              </a:rPr>
              <a:t>trees </a:t>
            </a:r>
            <a:r>
              <a:rPr lang="en-US" sz="2800" b="1" dirty="0" smtClean="0">
                <a:latin typeface="Arial" pitchFamily="34" charset="0"/>
              </a:rPr>
              <a:t>pollinated</a:t>
            </a: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FontTx/>
              <a:buAutoNum type="arabicPeriod" startAt="2"/>
            </a:pPr>
            <a:r>
              <a:rPr lang="en-US" sz="2800" b="1" dirty="0" smtClean="0">
                <a:latin typeface="Arial" pitchFamily="34" charset="0"/>
              </a:rPr>
              <a:t>Problems encountered</a:t>
            </a:r>
          </a:p>
          <a:p>
            <a:pPr marL="990600" lvl="1" indent="-533400">
              <a:lnSpc>
                <a:spcPct val="75000"/>
              </a:lnSpc>
              <a:buClr>
                <a:schemeClr val="tx1"/>
              </a:buClr>
              <a:buFontTx/>
              <a:buChar char="•"/>
            </a:pPr>
            <a:r>
              <a:rPr lang="en-US" b="1" dirty="0" smtClean="0">
                <a:latin typeface="Arial" pitchFamily="34" charset="0"/>
              </a:rPr>
              <a:t>Trees inaccessible</a:t>
            </a:r>
          </a:p>
          <a:p>
            <a:pPr marL="990600" lvl="1" indent="-533400">
              <a:lnSpc>
                <a:spcPct val="75000"/>
              </a:lnSpc>
              <a:buClr>
                <a:schemeClr val="tx1"/>
              </a:buClr>
              <a:buFontTx/>
              <a:buChar char="•"/>
            </a:pPr>
            <a:r>
              <a:rPr lang="en-US" b="1" dirty="0" smtClean="0">
                <a:latin typeface="Arial" pitchFamily="34" charset="0"/>
              </a:rPr>
              <a:t>Trees too tall</a:t>
            </a: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FontTx/>
              <a:buAutoNum type="arabicPeriod" startAt="2"/>
            </a:pPr>
            <a:endParaRPr lang="en-US" sz="2800" dirty="0" smtClean="0">
              <a:latin typeface="Arial" pitchFamily="34" charset="0"/>
            </a:endParaRP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FontTx/>
              <a:buAutoNum type="arabicPeriod" startAt="2"/>
            </a:pPr>
            <a:endParaRPr lang="en-US" sz="2800" dirty="0" smtClean="0">
              <a:latin typeface="Arial" pitchFamily="34" charset="0"/>
            </a:endParaRP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FontTx/>
              <a:buAutoNum type="arabicPeriod" startAt="2"/>
            </a:pPr>
            <a:endParaRPr lang="en-US" sz="2800" dirty="0">
              <a:latin typeface="Arial" pitchFamily="34" charset="0"/>
            </a:endParaRPr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838200" y="1143000"/>
            <a:ext cx="7162800" cy="100013"/>
          </a:xfrm>
          <a:custGeom>
            <a:avLst/>
            <a:gdLst/>
            <a:ahLst/>
            <a:cxnLst>
              <a:cxn ang="0">
                <a:pos x="0" y="35"/>
              </a:cxn>
              <a:cxn ang="0">
                <a:pos x="4307" y="35"/>
              </a:cxn>
              <a:cxn ang="0">
                <a:pos x="4307" y="0"/>
              </a:cxn>
              <a:cxn ang="0">
                <a:pos x="0" y="0"/>
              </a:cxn>
              <a:cxn ang="0">
                <a:pos x="0" y="35"/>
              </a:cxn>
            </a:cxnLst>
            <a:rect l="0" t="0" r="r" b="b"/>
            <a:pathLst>
              <a:path w="4308" h="36">
                <a:moveTo>
                  <a:pt x="0" y="35"/>
                </a:moveTo>
                <a:lnTo>
                  <a:pt x="4307" y="35"/>
                </a:lnTo>
                <a:lnTo>
                  <a:pt x="4307" y="0"/>
                </a:lnTo>
                <a:lnTo>
                  <a:pt x="0" y="0"/>
                </a:lnTo>
                <a:lnTo>
                  <a:pt x="0" y="35"/>
                </a:lnTo>
              </a:path>
            </a:pathLst>
          </a:custGeom>
          <a:gradFill rotWithShape="0">
            <a:gsLst>
              <a:gs pos="0">
                <a:srgbClr val="39D7BF"/>
              </a:gs>
              <a:gs pos="50000">
                <a:srgbClr val="0A60A9"/>
              </a:gs>
              <a:gs pos="100000">
                <a:srgbClr val="39D7BF"/>
              </a:gs>
            </a:gsLst>
            <a:lin ang="5400000" scaled="1"/>
          </a:gradFill>
          <a:ln w="9525" cap="rnd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F81B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761</Words>
  <Application>Microsoft Office PowerPoint</Application>
  <PresentationFormat>On-screen Show (4:3)</PresentationFormat>
  <Paragraphs>291</Paragraphs>
  <Slides>43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Bitmap Image</vt:lpstr>
      <vt:lpstr>Breeding Resistance to Chestnut Blight</vt:lpstr>
      <vt:lpstr>Slide 2</vt:lpstr>
      <vt:lpstr>Slide 3</vt:lpstr>
      <vt:lpstr>Revisions To Plan - 2006</vt:lpstr>
      <vt:lpstr>Phase 1</vt:lpstr>
      <vt:lpstr>Phase 1 (cont.)</vt:lpstr>
      <vt:lpstr>Phase 2</vt:lpstr>
      <vt:lpstr>Phase 3</vt:lpstr>
      <vt:lpstr>The mother trees</vt:lpstr>
      <vt:lpstr>Map of mother trees</vt:lpstr>
      <vt:lpstr>The father trees - Connecticut</vt:lpstr>
      <vt:lpstr>First Generation </vt:lpstr>
      <vt:lpstr>Slide 13</vt:lpstr>
      <vt:lpstr> </vt:lpstr>
      <vt:lpstr> </vt:lpstr>
      <vt:lpstr>Slide 16</vt:lpstr>
      <vt:lpstr>Slide 17</vt:lpstr>
      <vt:lpstr>Slide 18</vt:lpstr>
      <vt:lpstr>Mean Daily Increase in Lesion Area  2012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Progress to end of 2013 (cont.)</vt:lpstr>
      <vt:lpstr>Slide 30</vt:lpstr>
      <vt:lpstr>Slide 31</vt:lpstr>
      <vt:lpstr>Progress to end of 2013 (cont.)</vt:lpstr>
      <vt:lpstr>Slide 33</vt:lpstr>
      <vt:lpstr>2nd Generation</vt:lpstr>
      <vt:lpstr>Slide 35</vt:lpstr>
      <vt:lpstr>Nut Size</vt:lpstr>
      <vt:lpstr>Slide 37</vt:lpstr>
      <vt:lpstr>Nut Size</vt:lpstr>
      <vt:lpstr>Slide 39</vt:lpstr>
      <vt:lpstr>Slide 40</vt:lpstr>
      <vt:lpstr>Grants received</vt:lpstr>
      <vt:lpstr>2014 Activities</vt:lpstr>
      <vt:lpstr>Sponsors in alphabetical order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RATIONALE and PROGRESS IN BREEDING BLIGHT</dc:title>
  <dc:creator>UofG</dc:creator>
  <cp:lastModifiedBy>adale</cp:lastModifiedBy>
  <cp:revision>258</cp:revision>
  <dcterms:created xsi:type="dcterms:W3CDTF">2009-04-07T13:16:58Z</dcterms:created>
  <dcterms:modified xsi:type="dcterms:W3CDTF">2013-10-25T20:44:21Z</dcterms:modified>
</cp:coreProperties>
</file>